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5" r:id="rId21"/>
    <p:sldId id="283" r:id="rId22"/>
    <p:sldId id="284" r:id="rId23"/>
    <p:sldId id="276" r:id="rId24"/>
    <p:sldId id="277" r:id="rId25"/>
    <p:sldId id="287" r:id="rId26"/>
    <p:sldId id="286" r:id="rId27"/>
    <p:sldId id="278" r:id="rId28"/>
    <p:sldId id="288" r:id="rId29"/>
    <p:sldId id="279" r:id="rId30"/>
    <p:sldId id="280" r:id="rId31"/>
    <p:sldId id="281" r:id="rId32"/>
    <p:sldId id="282" r:id="rId33"/>
    <p:sldId id="289" r:id="rId34"/>
  </p:sldIdLst>
  <p:sldSz cx="18288000" cy="10287000"/>
  <p:notesSz cx="6858000" cy="9144000"/>
  <p:embeddedFontLst>
    <p:embeddedFont>
      <p:font typeface="Agency FB" panose="020B0503020202020204" pitchFamily="34" charset="0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lear Sans Regular" panose="020B0604020202020204" charset="0"/>
      <p:regular r:id="rId41"/>
    </p:embeddedFont>
    <p:embeddedFont>
      <p:font typeface="Halant Bold" panose="020B0604020202020204" charset="0"/>
      <p:regular r:id="rId42"/>
    </p:embeddedFont>
    <p:embeddedFont>
      <p:font typeface="Halant Light" panose="020B0604020202020204" charset="0"/>
      <p:regular r:id="rId43"/>
    </p:embeddedFont>
    <p:embeddedFont>
      <p:font typeface="Halant Medium Bold" panose="020B0604020202020204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2"/>
          <a:srcRect l="166" r="166"/>
          <a:stretch/>
        </p:blipFill>
        <p:spPr>
          <a:xfrm>
            <a:off x="-217088" y="-13080"/>
            <a:ext cx="16100988" cy="10773826"/>
          </a:xfrm>
          <a:prstGeom prst="trapezoid">
            <a:avLst>
              <a:gd name="adj" fmla="val 425"/>
            </a:avLst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-444272" y="-48181"/>
            <a:ext cx="18288000" cy="1090394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1373163">
            <a:off x="11712450" y="-1200862"/>
            <a:ext cx="9003355" cy="15031235"/>
          </a:xfrm>
          <a:prstGeom prst="rect">
            <a:avLst/>
          </a:prstGeom>
          <a:solidFill>
            <a:srgbClr val="FAFAFA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798653" y="1028700"/>
            <a:ext cx="2712483" cy="32716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305981" y="5672183"/>
            <a:ext cx="1478898" cy="17196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454595" y="9258300"/>
            <a:ext cx="3009166" cy="151552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85800" y="571500"/>
            <a:ext cx="9425895" cy="120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AFAFA"/>
                </a:solidFill>
                <a:latin typeface="Halant Bold"/>
              </a:rPr>
              <a:t>Burnz Buttly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0919" y="1573324"/>
            <a:ext cx="7017891" cy="47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spc="140" dirty="0">
                <a:solidFill>
                  <a:srgbClr val="FAFAFA"/>
                </a:solidFill>
                <a:latin typeface="Clear Sans Regular"/>
              </a:rPr>
              <a:t>DATA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1CC7F-CB82-4DF0-8BE4-CA5CA82B6D7C}"/>
              </a:ext>
            </a:extLst>
          </p:cNvPr>
          <p:cNvSpPr txBox="1"/>
          <p:nvPr/>
        </p:nvSpPr>
        <p:spPr>
          <a:xfrm>
            <a:off x="391096" y="7861898"/>
            <a:ext cx="10175099" cy="1963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3600" spc="140" dirty="0">
                <a:solidFill>
                  <a:schemeClr val="bg1"/>
                </a:solidFill>
                <a:latin typeface="Agency FB" panose="020B0503020202020204" pitchFamily="34" charset="0"/>
              </a:rPr>
              <a:t>Students: Karen Milena Espitia Doncel  3000059353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3600" spc="140" dirty="0">
                <a:solidFill>
                  <a:schemeClr val="bg1"/>
                </a:solidFill>
                <a:latin typeface="Agency FB" panose="020B0503020202020204" pitchFamily="34" charset="0"/>
              </a:rPr>
              <a:t>		</a:t>
            </a:r>
            <a:r>
              <a:rPr lang="en-US" sz="3600" spc="140" dirty="0" err="1">
                <a:solidFill>
                  <a:schemeClr val="bg1"/>
                </a:solidFill>
                <a:latin typeface="Agency FB" panose="020B0503020202020204" pitchFamily="34" charset="0"/>
              </a:rPr>
              <a:t>Yonier</a:t>
            </a:r>
            <a:r>
              <a:rPr lang="en-US" sz="3600" spc="140" dirty="0">
                <a:solidFill>
                  <a:schemeClr val="bg1"/>
                </a:solidFill>
                <a:latin typeface="Agency FB" panose="020B0503020202020204" pitchFamily="34" charset="0"/>
              </a:rPr>
              <a:t> Samir Zapata </a:t>
            </a:r>
            <a:r>
              <a:rPr lang="en-US" sz="3600" spc="140" dirty="0" err="1">
                <a:solidFill>
                  <a:schemeClr val="bg1"/>
                </a:solidFill>
                <a:latin typeface="Agency FB" panose="020B0503020202020204" pitchFamily="34" charset="0"/>
              </a:rPr>
              <a:t>Asprilla</a:t>
            </a:r>
            <a:r>
              <a:rPr lang="en-US" sz="3600" spc="14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s-CO" sz="3600" dirty="0">
                <a:solidFill>
                  <a:schemeClr val="bg1"/>
                </a:solidFill>
                <a:latin typeface="Agency FB" panose="020B0503020202020204" pitchFamily="34" charset="0"/>
              </a:rPr>
              <a:t>30000058872 </a:t>
            </a:r>
            <a:endParaRPr lang="en-US" sz="3600" spc="14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3600" spc="140" dirty="0">
                <a:solidFill>
                  <a:schemeClr val="bg1"/>
                </a:solidFill>
                <a:latin typeface="Agency FB" panose="020B0503020202020204" pitchFamily="34" charset="0"/>
              </a:rPr>
              <a:t>		Cristian Camilo </a:t>
            </a:r>
            <a:r>
              <a:rPr lang="en-US" sz="3600" spc="140" dirty="0" err="1">
                <a:solidFill>
                  <a:schemeClr val="bg1"/>
                </a:solidFill>
                <a:latin typeface="Agency FB" panose="020B0503020202020204" pitchFamily="34" charset="0"/>
              </a:rPr>
              <a:t>Forero</a:t>
            </a:r>
            <a:r>
              <a:rPr lang="en-US" sz="3600" spc="140" dirty="0">
                <a:solidFill>
                  <a:schemeClr val="bg1"/>
                </a:solidFill>
                <a:latin typeface="Agency FB" panose="020B0503020202020204" pitchFamily="34" charset="0"/>
              </a:rPr>
              <a:t> Murillo </a:t>
            </a:r>
            <a:r>
              <a:rPr lang="es-CO" sz="3600" dirty="0">
                <a:solidFill>
                  <a:schemeClr val="bg1"/>
                </a:solidFill>
                <a:latin typeface="Agency FB" panose="020B0503020202020204" pitchFamily="34" charset="0"/>
              </a:rPr>
              <a:t>30000056883</a:t>
            </a:r>
            <a:br>
              <a:rPr lang="es-CO" dirty="0"/>
            </a:br>
            <a:endParaRPr lang="en-US" sz="2800" spc="140" dirty="0">
              <a:solidFill>
                <a:srgbClr val="FAFAFA"/>
              </a:solidFill>
              <a:latin typeface="Clear Sans Regular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BF00A93-62B4-46FB-98FD-08D1DF1DA68C}"/>
              </a:ext>
            </a:extLst>
          </p:cNvPr>
          <p:cNvSpPr txBox="1"/>
          <p:nvPr/>
        </p:nvSpPr>
        <p:spPr>
          <a:xfrm>
            <a:off x="705134" y="9715500"/>
            <a:ext cx="887528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3600" spc="140" dirty="0">
                <a:solidFill>
                  <a:srgbClr val="FAFAFA"/>
                </a:solidFill>
                <a:latin typeface="Agency FB" panose="020B0503020202020204" pitchFamily="34" charset="0"/>
              </a:rPr>
              <a:t>Teacher: Luis Eduardo Barreto </a:t>
            </a:r>
            <a:r>
              <a:rPr lang="en-US" sz="3600" spc="140" dirty="0" err="1">
                <a:solidFill>
                  <a:srgbClr val="FAFAFA"/>
                </a:solidFill>
                <a:latin typeface="Agency FB" panose="020B0503020202020204" pitchFamily="34" charset="0"/>
              </a:rPr>
              <a:t>Santamaría</a:t>
            </a:r>
            <a:endParaRPr lang="en-US" sz="3600" spc="140" dirty="0">
              <a:solidFill>
                <a:srgbClr val="FAFAFA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40"/>
          <a:stretch>
            <a:fillRect/>
          </a:stretch>
        </p:blipFill>
        <p:spPr>
          <a:xfrm rot="-5400000">
            <a:off x="16058150" y="1641266"/>
            <a:ext cx="682652" cy="171964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310944" y="-253012"/>
            <a:ext cx="3393781" cy="10793023"/>
          </a:xfrm>
          <a:prstGeom prst="rect">
            <a:avLst/>
          </a:prstGeom>
          <a:solidFill>
            <a:srgbClr val="8C52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24283" b="1991"/>
          <a:stretch>
            <a:fillRect/>
          </a:stretch>
        </p:blipFill>
        <p:spPr>
          <a:xfrm rot="-1544000">
            <a:off x="16629550" y="8749651"/>
            <a:ext cx="2502516" cy="1631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5539652" y="781442"/>
            <a:ext cx="1473381" cy="17196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159764"/>
            <a:ext cx="2371991" cy="304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769" r="769"/>
          <a:stretch>
            <a:fillRect/>
          </a:stretch>
        </p:blipFill>
        <p:spPr>
          <a:xfrm>
            <a:off x="3935987" y="2159764"/>
            <a:ext cx="2243421" cy="298373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t="2067"/>
          <a:stretch>
            <a:fillRect/>
          </a:stretch>
        </p:blipFill>
        <p:spPr>
          <a:xfrm>
            <a:off x="6694218" y="2159764"/>
            <a:ext cx="2231698" cy="299682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380851" y="2172849"/>
            <a:ext cx="2131240" cy="298373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5400000">
            <a:off x="11538039" y="2553322"/>
            <a:ext cx="3047000" cy="220970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214696" y="6067689"/>
            <a:ext cx="2606648" cy="287381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196839" y="6067689"/>
            <a:ext cx="2827376" cy="287381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765539" y="6215803"/>
            <a:ext cx="4520099" cy="261819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28700" y="781442"/>
            <a:ext cx="2296343" cy="104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2.1.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87457" y="880066"/>
            <a:ext cx="2697062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Sketch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40"/>
          <a:stretch>
            <a:fillRect/>
          </a:stretch>
        </p:blipFill>
        <p:spPr>
          <a:xfrm rot="-5400000">
            <a:off x="16058150" y="1641266"/>
            <a:ext cx="682652" cy="171964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310944" y="-253012"/>
            <a:ext cx="3393781" cy="10793023"/>
          </a:xfrm>
          <a:prstGeom prst="rect">
            <a:avLst/>
          </a:prstGeom>
          <a:solidFill>
            <a:srgbClr val="8C52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24283" b="1991"/>
          <a:stretch>
            <a:fillRect/>
          </a:stretch>
        </p:blipFill>
        <p:spPr>
          <a:xfrm rot="-1544000">
            <a:off x="16629550" y="8749651"/>
            <a:ext cx="2502516" cy="1631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5539652" y="781442"/>
            <a:ext cx="1473381" cy="17196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371340" y="3349837"/>
            <a:ext cx="6392968" cy="533812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781442"/>
            <a:ext cx="2296343" cy="104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2.2.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87457" y="880066"/>
            <a:ext cx="448776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Mockups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947" y="2091790"/>
            <a:ext cx="2296343" cy="747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8C52FF"/>
                </a:solidFill>
                <a:latin typeface="Halant Medium Bold"/>
              </a:rPr>
              <a:t>2.2.1.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53949" y="2087757"/>
            <a:ext cx="2201282" cy="73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59"/>
              </a:lnSpc>
            </a:pPr>
            <a:r>
              <a:rPr lang="en-US" sz="4800">
                <a:solidFill>
                  <a:srgbClr val="3E04FF"/>
                </a:solidFill>
                <a:latin typeface="Halant Bold"/>
              </a:rPr>
              <a:t>Login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40"/>
          <a:stretch>
            <a:fillRect/>
          </a:stretch>
        </p:blipFill>
        <p:spPr>
          <a:xfrm rot="-5400000">
            <a:off x="16058150" y="1641266"/>
            <a:ext cx="682652" cy="171964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310944" y="-253012"/>
            <a:ext cx="3393781" cy="10793023"/>
          </a:xfrm>
          <a:prstGeom prst="rect">
            <a:avLst/>
          </a:prstGeom>
          <a:solidFill>
            <a:srgbClr val="8C52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24283" b="1991"/>
          <a:stretch>
            <a:fillRect/>
          </a:stretch>
        </p:blipFill>
        <p:spPr>
          <a:xfrm rot="-1544000">
            <a:off x="16629550" y="8749651"/>
            <a:ext cx="2502516" cy="1631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5539652" y="781442"/>
            <a:ext cx="1473381" cy="17196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53949" y="3797485"/>
            <a:ext cx="9795183" cy="546081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781442"/>
            <a:ext cx="2296343" cy="104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2.2.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87457" y="880066"/>
            <a:ext cx="448776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Mockups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947" y="2091790"/>
            <a:ext cx="2296343" cy="747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8C52FF"/>
                </a:solidFill>
                <a:latin typeface="Halant Medium Bold"/>
              </a:rPr>
              <a:t>2.2.2.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53949" y="2087757"/>
            <a:ext cx="3001382" cy="73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59"/>
              </a:lnSpc>
            </a:pPr>
            <a:r>
              <a:rPr lang="en-US" sz="4800">
                <a:solidFill>
                  <a:srgbClr val="3E04FF"/>
                </a:solidFill>
                <a:latin typeface="Halant Bold"/>
              </a:rPr>
              <a:t>Registry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40"/>
          <a:stretch>
            <a:fillRect/>
          </a:stretch>
        </p:blipFill>
        <p:spPr>
          <a:xfrm rot="-5400000">
            <a:off x="16058150" y="1641266"/>
            <a:ext cx="682652" cy="171964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310944" y="-253012"/>
            <a:ext cx="3393781" cy="10793023"/>
          </a:xfrm>
          <a:prstGeom prst="rect">
            <a:avLst/>
          </a:prstGeom>
          <a:solidFill>
            <a:srgbClr val="8C52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24283" b="1991"/>
          <a:stretch>
            <a:fillRect/>
          </a:stretch>
        </p:blipFill>
        <p:spPr>
          <a:xfrm rot="-1544000">
            <a:off x="16629550" y="8749651"/>
            <a:ext cx="2502516" cy="1631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5539652" y="781442"/>
            <a:ext cx="1473381" cy="17196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77626" y="3999230"/>
            <a:ext cx="9795183" cy="47996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781442"/>
            <a:ext cx="2296343" cy="104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2.2.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87457" y="880066"/>
            <a:ext cx="448776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Mockups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947" y="2091790"/>
            <a:ext cx="2296343" cy="747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8C52FF"/>
                </a:solidFill>
                <a:latin typeface="Halant Medium Bold"/>
              </a:rPr>
              <a:t>2.2.3.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53949" y="2087757"/>
            <a:ext cx="3001382" cy="73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59"/>
              </a:lnSpc>
            </a:pPr>
            <a:r>
              <a:rPr lang="en-US" sz="4800">
                <a:solidFill>
                  <a:srgbClr val="3E04FF"/>
                </a:solidFill>
                <a:latin typeface="Halant Bold"/>
              </a:rPr>
              <a:t>Menu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40"/>
          <a:stretch>
            <a:fillRect/>
          </a:stretch>
        </p:blipFill>
        <p:spPr>
          <a:xfrm rot="-5400000">
            <a:off x="16058150" y="1641266"/>
            <a:ext cx="682652" cy="171964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310944" y="-253012"/>
            <a:ext cx="3393781" cy="10793023"/>
          </a:xfrm>
          <a:prstGeom prst="rect">
            <a:avLst/>
          </a:prstGeom>
          <a:solidFill>
            <a:srgbClr val="8C52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24283" b="1991"/>
          <a:stretch>
            <a:fillRect/>
          </a:stretch>
        </p:blipFill>
        <p:spPr>
          <a:xfrm rot="-1544000">
            <a:off x="16629550" y="8749651"/>
            <a:ext cx="2502516" cy="1631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5539652" y="781442"/>
            <a:ext cx="1473381" cy="17196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23540" y="4243493"/>
            <a:ext cx="7645769" cy="516089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781442"/>
            <a:ext cx="2296343" cy="104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2.2.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87457" y="880066"/>
            <a:ext cx="448776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Mockups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947" y="2091790"/>
            <a:ext cx="2296343" cy="747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8C52FF"/>
                </a:solidFill>
                <a:latin typeface="Halant Medium Bold"/>
              </a:rPr>
              <a:t>2.2.3.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53949" y="2087757"/>
            <a:ext cx="5274681" cy="73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59"/>
              </a:lnSpc>
            </a:pPr>
            <a:r>
              <a:rPr lang="en-US" sz="4800">
                <a:solidFill>
                  <a:srgbClr val="3E04FF"/>
                </a:solidFill>
                <a:latin typeface="Halant Bold"/>
              </a:rPr>
              <a:t>Manage inventory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40"/>
          <a:stretch>
            <a:fillRect/>
          </a:stretch>
        </p:blipFill>
        <p:spPr>
          <a:xfrm rot="-5400000">
            <a:off x="16058150" y="1641266"/>
            <a:ext cx="682652" cy="171964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310944" y="-253012"/>
            <a:ext cx="3393781" cy="10793023"/>
          </a:xfrm>
          <a:prstGeom prst="rect">
            <a:avLst/>
          </a:prstGeom>
          <a:solidFill>
            <a:srgbClr val="8C52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24283" b="1991"/>
          <a:stretch>
            <a:fillRect/>
          </a:stretch>
        </p:blipFill>
        <p:spPr>
          <a:xfrm rot="-1544000">
            <a:off x="16629550" y="8749651"/>
            <a:ext cx="2502516" cy="1631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5539652" y="781442"/>
            <a:ext cx="1473381" cy="17196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47439" y="2973404"/>
            <a:ext cx="7655596" cy="622017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781442"/>
            <a:ext cx="2296343" cy="104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2.2.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87457" y="880066"/>
            <a:ext cx="448776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Mockups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947" y="2091790"/>
            <a:ext cx="2296343" cy="747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8C52FF"/>
                </a:solidFill>
                <a:latin typeface="Halant Medium Bold"/>
              </a:rPr>
              <a:t>2.2.4.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53949" y="2087757"/>
            <a:ext cx="5274681" cy="73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59"/>
              </a:lnSpc>
            </a:pPr>
            <a:r>
              <a:rPr lang="en-US" sz="4800">
                <a:solidFill>
                  <a:srgbClr val="3E04FF"/>
                </a:solidFill>
                <a:latin typeface="Halant Bold"/>
              </a:rPr>
              <a:t>Modify inventory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40"/>
          <a:stretch>
            <a:fillRect/>
          </a:stretch>
        </p:blipFill>
        <p:spPr>
          <a:xfrm rot="-5400000">
            <a:off x="16058150" y="1641266"/>
            <a:ext cx="682652" cy="171964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310944" y="-253012"/>
            <a:ext cx="3393781" cy="10793023"/>
          </a:xfrm>
          <a:prstGeom prst="rect">
            <a:avLst/>
          </a:prstGeom>
          <a:solidFill>
            <a:srgbClr val="8C52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24283" b="1991"/>
          <a:stretch>
            <a:fillRect/>
          </a:stretch>
        </p:blipFill>
        <p:spPr>
          <a:xfrm rot="-1544000">
            <a:off x="16629550" y="8749651"/>
            <a:ext cx="2502516" cy="1631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5539652" y="781442"/>
            <a:ext cx="1473381" cy="17196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95139" y="3110558"/>
            <a:ext cx="6225562" cy="614774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781442"/>
            <a:ext cx="2296343" cy="104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2.2.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87457" y="880066"/>
            <a:ext cx="448776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Mockups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947" y="2091790"/>
            <a:ext cx="2296343" cy="747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8C52FF"/>
                </a:solidFill>
                <a:latin typeface="Halant Medium Bold"/>
              </a:rPr>
              <a:t>2.2.6.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53949" y="2087757"/>
            <a:ext cx="5274681" cy="73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59"/>
              </a:lnSpc>
            </a:pPr>
            <a:r>
              <a:rPr lang="en-US" sz="4800">
                <a:solidFill>
                  <a:srgbClr val="3E04FF"/>
                </a:solidFill>
                <a:latin typeface="Halant Bold"/>
              </a:rPr>
              <a:t>Review inventory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40"/>
          <a:stretch>
            <a:fillRect/>
          </a:stretch>
        </p:blipFill>
        <p:spPr>
          <a:xfrm rot="-5400000">
            <a:off x="16058150" y="1641266"/>
            <a:ext cx="682652" cy="171964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310944" y="-253012"/>
            <a:ext cx="3393781" cy="10793023"/>
          </a:xfrm>
          <a:prstGeom prst="rect">
            <a:avLst/>
          </a:prstGeom>
          <a:solidFill>
            <a:srgbClr val="8C52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24283" b="1991"/>
          <a:stretch>
            <a:fillRect/>
          </a:stretch>
        </p:blipFill>
        <p:spPr>
          <a:xfrm rot="-1544000">
            <a:off x="16629550" y="8749651"/>
            <a:ext cx="2502516" cy="1631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5539652" y="781442"/>
            <a:ext cx="1473381" cy="17196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95042" y="3314700"/>
            <a:ext cx="7856472" cy="530311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781442"/>
            <a:ext cx="2296343" cy="104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2.2.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87457" y="880066"/>
            <a:ext cx="448776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Mockups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947" y="2091790"/>
            <a:ext cx="2296343" cy="747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8C52FF"/>
                </a:solidFill>
                <a:latin typeface="Halant Medium Bold"/>
              </a:rPr>
              <a:t>2.2.7.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53949" y="2087757"/>
            <a:ext cx="5274681" cy="73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59"/>
              </a:lnSpc>
            </a:pPr>
            <a:r>
              <a:rPr lang="en-US" sz="4800">
                <a:solidFill>
                  <a:srgbClr val="3E04FF"/>
                </a:solidFill>
                <a:latin typeface="Halant Bold"/>
              </a:rPr>
              <a:t>Manage users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40"/>
          <a:stretch>
            <a:fillRect/>
          </a:stretch>
        </p:blipFill>
        <p:spPr>
          <a:xfrm rot="-5400000">
            <a:off x="16058150" y="1641266"/>
            <a:ext cx="682652" cy="171964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310944" y="-253012"/>
            <a:ext cx="3393781" cy="10793023"/>
          </a:xfrm>
          <a:prstGeom prst="rect">
            <a:avLst/>
          </a:prstGeom>
          <a:solidFill>
            <a:srgbClr val="8C52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24283" b="1991"/>
          <a:stretch>
            <a:fillRect/>
          </a:stretch>
        </p:blipFill>
        <p:spPr>
          <a:xfrm rot="-1544000">
            <a:off x="16629550" y="8749651"/>
            <a:ext cx="2502516" cy="1631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5539652" y="781442"/>
            <a:ext cx="1473381" cy="17196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11039" y="3021753"/>
            <a:ext cx="6915552" cy="631044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781442"/>
            <a:ext cx="2296343" cy="104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2.2.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87457" y="880066"/>
            <a:ext cx="448776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Mockups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947" y="2091790"/>
            <a:ext cx="2296343" cy="747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8C52FF"/>
                </a:solidFill>
                <a:latin typeface="Halant Medium Bold"/>
              </a:rPr>
              <a:t>2.2.8.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53949" y="2087757"/>
            <a:ext cx="5274681" cy="73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59"/>
              </a:lnSpc>
            </a:pPr>
            <a:r>
              <a:rPr lang="en-US" sz="4800">
                <a:solidFill>
                  <a:srgbClr val="3E04FF"/>
                </a:solidFill>
                <a:latin typeface="Halant Bold"/>
              </a:rPr>
              <a:t>Modify users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40"/>
          <a:stretch>
            <a:fillRect/>
          </a:stretch>
        </p:blipFill>
        <p:spPr>
          <a:xfrm rot="-5400000">
            <a:off x="16058150" y="1641266"/>
            <a:ext cx="682652" cy="171964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310944" y="-253012"/>
            <a:ext cx="3393781" cy="10793023"/>
          </a:xfrm>
          <a:prstGeom prst="rect">
            <a:avLst/>
          </a:prstGeom>
          <a:solidFill>
            <a:srgbClr val="8C52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24283" b="1991"/>
          <a:stretch>
            <a:fillRect/>
          </a:stretch>
        </p:blipFill>
        <p:spPr>
          <a:xfrm rot="-1544000">
            <a:off x="16629550" y="8749651"/>
            <a:ext cx="2502516" cy="1631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5539652" y="781442"/>
            <a:ext cx="1473381" cy="17196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781442"/>
            <a:ext cx="2296343" cy="104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2.3.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87457" y="880066"/>
            <a:ext cx="578316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Class diagram</a:t>
            </a:r>
          </a:p>
        </p:txBody>
      </p:sp>
      <p:pic>
        <p:nvPicPr>
          <p:cNvPr id="11" name="Imagen 10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D0E5B1C2-AB1E-4B11-9E17-C8D097725E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09" y="1942113"/>
            <a:ext cx="6935170" cy="3558786"/>
          </a:xfrm>
          <a:prstGeom prst="rect">
            <a:avLst/>
          </a:prstGeom>
        </p:spPr>
      </p:pic>
      <p:pic>
        <p:nvPicPr>
          <p:cNvPr id="13" name="Imagen 1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A6D23F8D-4EDA-44A2-B18F-8CC4A98C08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03" y="6022054"/>
            <a:ext cx="6873076" cy="3562667"/>
          </a:xfrm>
          <a:prstGeom prst="rect">
            <a:avLst/>
          </a:prstGeom>
        </p:spPr>
      </p:pic>
      <p:pic>
        <p:nvPicPr>
          <p:cNvPr id="15" name="Imagen 1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C88F9063-05F3-4BE1-A285-344E66FC6C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748" y="1833550"/>
            <a:ext cx="6217203" cy="3554905"/>
          </a:xfrm>
          <a:prstGeom prst="rect">
            <a:avLst/>
          </a:prstGeom>
        </p:spPr>
      </p:pic>
      <p:pic>
        <p:nvPicPr>
          <p:cNvPr id="24" name="Imagen 2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0A1B3B94-C93F-40AC-876E-EE2F118FEA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714" y="6072505"/>
            <a:ext cx="6869195" cy="35122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0224" y="2860226"/>
            <a:ext cx="3151401" cy="15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>
                <a:solidFill>
                  <a:srgbClr val="8C52FF"/>
                </a:solidFill>
                <a:latin typeface="Halant Medium Bold"/>
              </a:rPr>
              <a:t>1.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60269"/>
          <a:stretch>
            <a:fillRect/>
          </a:stretch>
        </p:blipFill>
        <p:spPr>
          <a:xfrm rot="-5400000">
            <a:off x="1594736" y="462664"/>
            <a:ext cx="587577" cy="17196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0269"/>
          <a:stretch>
            <a:fillRect/>
          </a:stretch>
        </p:blipFill>
        <p:spPr>
          <a:xfrm rot="-5400000">
            <a:off x="16105687" y="8104687"/>
            <a:ext cx="587577" cy="17196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464523" y="1088298"/>
            <a:ext cx="4223109" cy="46838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23030" y="8730321"/>
            <a:ext cx="4223109" cy="46838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857048" y="2860226"/>
            <a:ext cx="3151401" cy="15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>
                <a:solidFill>
                  <a:srgbClr val="8C52FF"/>
                </a:solidFill>
                <a:latin typeface="Halant Medium Bold"/>
              </a:rPr>
              <a:t>3.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43299" y="2860226"/>
            <a:ext cx="3151401" cy="15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>
                <a:solidFill>
                  <a:srgbClr val="8C52FF"/>
                </a:solidFill>
                <a:latin typeface="Halant Medium Bold"/>
              </a:rPr>
              <a:t>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98775" y="2860226"/>
            <a:ext cx="3151401" cy="15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>
                <a:solidFill>
                  <a:srgbClr val="8C52FF"/>
                </a:solidFill>
                <a:latin typeface="Halant Medium Bold"/>
              </a:rPr>
              <a:t>4.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42738" y="4327169"/>
            <a:ext cx="2652161" cy="352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3E04FF"/>
                </a:solidFill>
                <a:latin typeface="Halant Bold"/>
              </a:rPr>
              <a:t>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8619" y="4327169"/>
            <a:ext cx="2652161" cy="352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3E04FF"/>
                </a:solidFill>
                <a:latin typeface="Halant Bold"/>
              </a:rPr>
              <a:t>Design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06668" y="4327169"/>
            <a:ext cx="2652161" cy="352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3E04FF"/>
                </a:solidFill>
                <a:latin typeface="Halant Bold"/>
              </a:rPr>
              <a:t>Development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35000" y="4327169"/>
            <a:ext cx="2652161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 dirty="0">
                <a:solidFill>
                  <a:srgbClr val="3E04FF"/>
                </a:solidFill>
                <a:latin typeface="Halant Bold"/>
              </a:rPr>
              <a:t>Next point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42738" y="5380681"/>
            <a:ext cx="3249061" cy="217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50"/>
              </a:lnSpc>
            </a:pPr>
            <a:r>
              <a:rPr lang="en-US" sz="1792">
                <a:solidFill>
                  <a:srgbClr val="863FFA"/>
                </a:solidFill>
                <a:latin typeface="Halant Light"/>
              </a:rPr>
              <a:t>1.1.</a:t>
            </a:r>
            <a:r>
              <a:rPr lang="en-US" sz="1792">
                <a:solidFill>
                  <a:srgbClr val="2C2840"/>
                </a:solidFill>
                <a:latin typeface="Halant Light"/>
              </a:rPr>
              <a:t> Business Logic</a:t>
            </a:r>
          </a:p>
          <a:p>
            <a:pPr>
              <a:lnSpc>
                <a:spcPts val="2150"/>
              </a:lnSpc>
            </a:pPr>
            <a:r>
              <a:rPr lang="en-US" sz="1792">
                <a:solidFill>
                  <a:srgbClr val="863FFA"/>
                </a:solidFill>
                <a:latin typeface="Halant Light"/>
              </a:rPr>
              <a:t>1.1.1 </a:t>
            </a:r>
            <a:r>
              <a:rPr lang="en-US" sz="1792">
                <a:solidFill>
                  <a:srgbClr val="2C2840"/>
                </a:solidFill>
                <a:latin typeface="Halant Light"/>
              </a:rPr>
              <a:t>Logo</a:t>
            </a:r>
          </a:p>
          <a:p>
            <a:pPr>
              <a:lnSpc>
                <a:spcPts val="2150"/>
              </a:lnSpc>
            </a:pPr>
            <a:r>
              <a:rPr lang="en-US" sz="1792">
                <a:solidFill>
                  <a:srgbClr val="863FFA"/>
                </a:solidFill>
                <a:latin typeface="Halant Light"/>
              </a:rPr>
              <a:t>1.1.2</a:t>
            </a:r>
            <a:r>
              <a:rPr lang="en-US" sz="1792">
                <a:solidFill>
                  <a:srgbClr val="2C2840"/>
                </a:solidFill>
                <a:latin typeface="Halant Light"/>
              </a:rPr>
              <a:t> Company name</a:t>
            </a:r>
          </a:p>
          <a:p>
            <a:pPr>
              <a:lnSpc>
                <a:spcPts val="2150"/>
              </a:lnSpc>
            </a:pPr>
            <a:r>
              <a:rPr lang="en-US" sz="1792">
                <a:solidFill>
                  <a:srgbClr val="863FFA"/>
                </a:solidFill>
                <a:latin typeface="Halant Light"/>
              </a:rPr>
              <a:t>1.2.</a:t>
            </a:r>
            <a:r>
              <a:rPr lang="en-US" sz="1792">
                <a:solidFill>
                  <a:srgbClr val="2C2840"/>
                </a:solidFill>
                <a:latin typeface="Halant Light"/>
              </a:rPr>
              <a:t>Description of the problem</a:t>
            </a:r>
          </a:p>
          <a:p>
            <a:pPr>
              <a:lnSpc>
                <a:spcPts val="2150"/>
              </a:lnSpc>
            </a:pPr>
            <a:r>
              <a:rPr lang="en-US" sz="1792">
                <a:solidFill>
                  <a:srgbClr val="863FFA"/>
                </a:solidFill>
                <a:latin typeface="Halant Light"/>
              </a:rPr>
              <a:t>1.3.</a:t>
            </a:r>
            <a:r>
              <a:rPr lang="en-US" sz="1792">
                <a:solidFill>
                  <a:srgbClr val="2C2840"/>
                </a:solidFill>
                <a:latin typeface="Halant Light"/>
              </a:rPr>
              <a:t>Solution description</a:t>
            </a:r>
          </a:p>
          <a:p>
            <a:pPr>
              <a:lnSpc>
                <a:spcPts val="2150"/>
              </a:lnSpc>
            </a:pPr>
            <a:r>
              <a:rPr lang="en-US" sz="1792">
                <a:solidFill>
                  <a:srgbClr val="863FFA"/>
                </a:solidFill>
                <a:latin typeface="Halant Light"/>
              </a:rPr>
              <a:t>1.4.</a:t>
            </a:r>
            <a:r>
              <a:rPr lang="en-US" sz="1792">
                <a:solidFill>
                  <a:srgbClr val="2C2840"/>
                </a:solidFill>
                <a:latin typeface="Halant Light"/>
              </a:rPr>
              <a:t> Stakeholders</a:t>
            </a:r>
          </a:p>
          <a:p>
            <a:pPr>
              <a:lnSpc>
                <a:spcPts val="2150"/>
              </a:lnSpc>
            </a:pPr>
            <a:r>
              <a:rPr lang="en-US" sz="1792">
                <a:solidFill>
                  <a:srgbClr val="863FFA"/>
                </a:solidFill>
                <a:latin typeface="Halant Light"/>
              </a:rPr>
              <a:t>1.5.</a:t>
            </a:r>
            <a:r>
              <a:rPr lang="en-US" sz="1792">
                <a:solidFill>
                  <a:srgbClr val="2C2840"/>
                </a:solidFill>
                <a:latin typeface="Halant Light"/>
              </a:rPr>
              <a:t> Requeriments list</a:t>
            </a:r>
          </a:p>
          <a:p>
            <a:pPr>
              <a:lnSpc>
                <a:spcPts val="2150"/>
              </a:lnSpc>
            </a:pPr>
            <a:endParaRPr lang="en-US" sz="1792">
              <a:solidFill>
                <a:srgbClr val="2C2840"/>
              </a:solidFill>
              <a:latin typeface="Halant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868638" y="4950154"/>
            <a:ext cx="2988410" cy="4156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50"/>
              </a:lnSpc>
            </a:pPr>
            <a:r>
              <a:rPr lang="en-US" sz="1792" dirty="0">
                <a:solidFill>
                  <a:srgbClr val="863FFA"/>
                </a:solidFill>
                <a:latin typeface="Halant Light"/>
              </a:rPr>
              <a:t>2.1. </a:t>
            </a:r>
            <a:r>
              <a:rPr lang="en-US" sz="1789" dirty="0">
                <a:solidFill>
                  <a:srgbClr val="000000"/>
                </a:solidFill>
                <a:latin typeface="Halant Light"/>
              </a:rPr>
              <a:t>Sketch</a:t>
            </a:r>
          </a:p>
          <a:p>
            <a:pPr>
              <a:lnSpc>
                <a:spcPts val="2147"/>
              </a:lnSpc>
            </a:pPr>
            <a:r>
              <a:rPr lang="en-US" sz="1792" dirty="0">
                <a:solidFill>
                  <a:srgbClr val="863FFA"/>
                </a:solidFill>
                <a:latin typeface="Halant Light"/>
              </a:rPr>
              <a:t>2.2.</a:t>
            </a:r>
            <a:r>
              <a:rPr lang="en-US" sz="1792" dirty="0">
                <a:solidFill>
                  <a:srgbClr val="000000"/>
                </a:solidFill>
                <a:latin typeface="Halant Light"/>
              </a:rPr>
              <a:t> </a:t>
            </a:r>
            <a:r>
              <a:rPr lang="en-US" sz="1789" dirty="0">
                <a:solidFill>
                  <a:srgbClr val="000000"/>
                </a:solidFill>
                <a:latin typeface="Halant Light"/>
              </a:rPr>
              <a:t>Mockups</a:t>
            </a:r>
          </a:p>
          <a:p>
            <a:pPr>
              <a:lnSpc>
                <a:spcPts val="2147"/>
              </a:lnSpc>
            </a:pPr>
            <a:r>
              <a:rPr lang="en-US" sz="1789" dirty="0">
                <a:solidFill>
                  <a:srgbClr val="863FFA"/>
                </a:solidFill>
                <a:latin typeface="Halant Light"/>
              </a:rPr>
              <a:t>2.2.1.</a:t>
            </a:r>
            <a:r>
              <a:rPr lang="en-US" sz="1789" dirty="0">
                <a:solidFill>
                  <a:srgbClr val="000000"/>
                </a:solidFill>
                <a:latin typeface="Halant Light"/>
              </a:rPr>
              <a:t> Login</a:t>
            </a:r>
          </a:p>
          <a:p>
            <a:pPr>
              <a:lnSpc>
                <a:spcPts val="2147"/>
              </a:lnSpc>
            </a:pPr>
            <a:r>
              <a:rPr lang="en-US" sz="1789" dirty="0">
                <a:solidFill>
                  <a:srgbClr val="863FFA"/>
                </a:solidFill>
                <a:latin typeface="Halant Light"/>
              </a:rPr>
              <a:t>2.2.2.</a:t>
            </a:r>
            <a:r>
              <a:rPr lang="en-US" sz="1789" dirty="0">
                <a:solidFill>
                  <a:srgbClr val="000000"/>
                </a:solidFill>
                <a:latin typeface="Halant Light"/>
              </a:rPr>
              <a:t> Registry</a:t>
            </a:r>
          </a:p>
          <a:p>
            <a:pPr>
              <a:lnSpc>
                <a:spcPts val="2147"/>
              </a:lnSpc>
            </a:pPr>
            <a:r>
              <a:rPr lang="en-US" sz="1789" dirty="0">
                <a:solidFill>
                  <a:srgbClr val="863FFA"/>
                </a:solidFill>
                <a:latin typeface="Halant Light"/>
              </a:rPr>
              <a:t>2.2.3.</a:t>
            </a:r>
            <a:r>
              <a:rPr lang="en-US" sz="1789" dirty="0">
                <a:solidFill>
                  <a:srgbClr val="000000"/>
                </a:solidFill>
                <a:latin typeface="Halant Light"/>
              </a:rPr>
              <a:t> Menu</a:t>
            </a:r>
          </a:p>
          <a:p>
            <a:pPr>
              <a:lnSpc>
                <a:spcPts val="2147"/>
              </a:lnSpc>
            </a:pPr>
            <a:r>
              <a:rPr lang="en-US" sz="1789" dirty="0">
                <a:solidFill>
                  <a:srgbClr val="863FFA"/>
                </a:solidFill>
                <a:latin typeface="Halant Light"/>
              </a:rPr>
              <a:t>2.2.4.</a:t>
            </a:r>
            <a:r>
              <a:rPr lang="en-US" sz="1789" dirty="0">
                <a:solidFill>
                  <a:srgbClr val="000000"/>
                </a:solidFill>
                <a:latin typeface="Halant Light"/>
              </a:rPr>
              <a:t> Manage inventory</a:t>
            </a:r>
          </a:p>
          <a:p>
            <a:pPr>
              <a:lnSpc>
                <a:spcPts val="2147"/>
              </a:lnSpc>
            </a:pPr>
            <a:r>
              <a:rPr lang="en-US" sz="1789" dirty="0">
                <a:solidFill>
                  <a:srgbClr val="863FFA"/>
                </a:solidFill>
                <a:latin typeface="Halant Light"/>
              </a:rPr>
              <a:t>2.2.5.</a:t>
            </a:r>
            <a:r>
              <a:rPr lang="en-US" sz="1789" dirty="0">
                <a:solidFill>
                  <a:srgbClr val="000000"/>
                </a:solidFill>
                <a:latin typeface="Halant Light"/>
              </a:rPr>
              <a:t> Modify inventory</a:t>
            </a:r>
          </a:p>
          <a:p>
            <a:pPr>
              <a:lnSpc>
                <a:spcPts val="2147"/>
              </a:lnSpc>
            </a:pPr>
            <a:r>
              <a:rPr lang="en-US" sz="1789" dirty="0">
                <a:solidFill>
                  <a:srgbClr val="8C52FF"/>
                </a:solidFill>
                <a:latin typeface="Halant Light"/>
              </a:rPr>
              <a:t>2.2.6.</a:t>
            </a:r>
            <a:r>
              <a:rPr lang="en-US" sz="1789" dirty="0">
                <a:solidFill>
                  <a:srgbClr val="000000"/>
                </a:solidFill>
                <a:latin typeface="Halant Light"/>
              </a:rPr>
              <a:t> Review Inventory</a:t>
            </a:r>
          </a:p>
          <a:p>
            <a:pPr>
              <a:lnSpc>
                <a:spcPts val="2147"/>
              </a:lnSpc>
            </a:pPr>
            <a:r>
              <a:rPr lang="en-US" sz="1789" dirty="0">
                <a:solidFill>
                  <a:srgbClr val="863FFA"/>
                </a:solidFill>
                <a:latin typeface="Halant Light"/>
              </a:rPr>
              <a:t>2.2.7.</a:t>
            </a:r>
            <a:r>
              <a:rPr lang="en-US" sz="1789" dirty="0">
                <a:solidFill>
                  <a:srgbClr val="000000"/>
                </a:solidFill>
                <a:latin typeface="Halant Light"/>
              </a:rPr>
              <a:t> Manage users</a:t>
            </a:r>
          </a:p>
          <a:p>
            <a:pPr>
              <a:lnSpc>
                <a:spcPts val="2147"/>
              </a:lnSpc>
            </a:pPr>
            <a:r>
              <a:rPr lang="en-US" sz="1789" dirty="0">
                <a:solidFill>
                  <a:srgbClr val="863FFA"/>
                </a:solidFill>
                <a:latin typeface="Halant Light"/>
              </a:rPr>
              <a:t>2.2.8. </a:t>
            </a:r>
            <a:r>
              <a:rPr lang="en-US" sz="1789" dirty="0">
                <a:solidFill>
                  <a:srgbClr val="000000"/>
                </a:solidFill>
                <a:latin typeface="Halant Light"/>
              </a:rPr>
              <a:t>Modify Users</a:t>
            </a:r>
          </a:p>
          <a:p>
            <a:pPr>
              <a:lnSpc>
                <a:spcPts val="2147"/>
              </a:lnSpc>
            </a:pPr>
            <a:r>
              <a:rPr lang="en-US" sz="1789" dirty="0">
                <a:solidFill>
                  <a:srgbClr val="863FFA"/>
                </a:solidFill>
                <a:latin typeface="Halant Light"/>
              </a:rPr>
              <a:t>2.3. </a:t>
            </a:r>
            <a:r>
              <a:rPr lang="en-US" sz="1789" dirty="0">
                <a:solidFill>
                  <a:srgbClr val="2C2840"/>
                </a:solidFill>
                <a:latin typeface="Halant Light"/>
              </a:rPr>
              <a:t>Class diagram</a:t>
            </a:r>
          </a:p>
          <a:p>
            <a:pPr>
              <a:lnSpc>
                <a:spcPts val="2505"/>
              </a:lnSpc>
            </a:pPr>
            <a:r>
              <a:rPr lang="en-US" sz="1789" dirty="0">
                <a:solidFill>
                  <a:srgbClr val="863FFA"/>
                </a:solidFill>
                <a:latin typeface="Halant Light"/>
              </a:rPr>
              <a:t>2.4. </a:t>
            </a:r>
            <a:r>
              <a:rPr lang="en-US" sz="1789" dirty="0">
                <a:solidFill>
                  <a:srgbClr val="000000"/>
                </a:solidFill>
                <a:latin typeface="Halant Light"/>
              </a:rPr>
              <a:t>Databases</a:t>
            </a:r>
          </a:p>
          <a:p>
            <a:pPr>
              <a:lnSpc>
                <a:spcPts val="2505"/>
              </a:lnSpc>
            </a:pPr>
            <a:r>
              <a:rPr lang="en-US" sz="1789" dirty="0">
                <a:solidFill>
                  <a:srgbClr val="863FFA"/>
                </a:solidFill>
                <a:latin typeface="Halant Light"/>
              </a:rPr>
              <a:t>2.4.1.</a:t>
            </a:r>
            <a:r>
              <a:rPr lang="en-US" sz="1789" dirty="0">
                <a:solidFill>
                  <a:srgbClr val="000000"/>
                </a:solidFill>
                <a:latin typeface="Halant Light"/>
              </a:rPr>
              <a:t>Relationship model (DB)</a:t>
            </a:r>
          </a:p>
          <a:p>
            <a:pPr>
              <a:lnSpc>
                <a:spcPts val="2147"/>
              </a:lnSpc>
            </a:pPr>
            <a:r>
              <a:rPr lang="en-US" sz="1789" dirty="0">
                <a:solidFill>
                  <a:srgbClr val="863FFA"/>
                </a:solidFill>
                <a:latin typeface="Halant Light"/>
              </a:rPr>
              <a:t>2.4.2.</a:t>
            </a:r>
            <a:r>
              <a:rPr lang="en-US" sz="1789" dirty="0">
                <a:solidFill>
                  <a:srgbClr val="2C2840"/>
                </a:solidFill>
                <a:latin typeface="Halant Light"/>
              </a:rPr>
              <a:t>Database script (DDL)</a:t>
            </a:r>
          </a:p>
          <a:p>
            <a:pPr>
              <a:lnSpc>
                <a:spcPts val="2147"/>
              </a:lnSpc>
            </a:pPr>
            <a:endParaRPr lang="en-US" sz="1789" dirty="0">
              <a:solidFill>
                <a:srgbClr val="2C2840"/>
              </a:solidFill>
              <a:latin typeface="Halant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966968" y="5017079"/>
            <a:ext cx="3742387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5"/>
              </a:lnSpc>
            </a:pPr>
            <a:r>
              <a:rPr lang="en-US" sz="1789" dirty="0">
                <a:solidFill>
                  <a:srgbClr val="863FFA"/>
                </a:solidFill>
                <a:latin typeface="Halant Light"/>
              </a:rPr>
              <a:t>3.1.</a:t>
            </a:r>
            <a:r>
              <a:rPr lang="en-US" sz="1789" dirty="0">
                <a:solidFill>
                  <a:srgbClr val="000000"/>
                </a:solidFill>
                <a:latin typeface="Halant Light"/>
              </a:rPr>
              <a:t> Screenshots Java graphic interfaces</a:t>
            </a:r>
          </a:p>
          <a:p>
            <a:pPr>
              <a:lnSpc>
                <a:spcPts val="2505"/>
              </a:lnSpc>
            </a:pPr>
            <a:r>
              <a:rPr lang="en-US" sz="1789" dirty="0">
                <a:solidFill>
                  <a:srgbClr val="863FFA"/>
                </a:solidFill>
                <a:latin typeface="Halant Light"/>
              </a:rPr>
              <a:t>3.2. </a:t>
            </a:r>
            <a:r>
              <a:rPr lang="en-US" sz="1789" dirty="0">
                <a:solidFill>
                  <a:srgbClr val="000000"/>
                </a:solidFill>
                <a:latin typeface="Halant Light"/>
              </a:rPr>
              <a:t>Data structure</a:t>
            </a:r>
          </a:p>
          <a:p>
            <a:pPr>
              <a:lnSpc>
                <a:spcPts val="2505"/>
              </a:lnSpc>
            </a:pPr>
            <a:r>
              <a:rPr lang="en-US" sz="1789" dirty="0">
                <a:solidFill>
                  <a:srgbClr val="863FFA"/>
                </a:solidFill>
                <a:latin typeface="Halant Light"/>
              </a:rPr>
              <a:t>3.3.</a:t>
            </a:r>
            <a:r>
              <a:rPr lang="en-US" sz="1789" dirty="0">
                <a:solidFill>
                  <a:srgbClr val="000000"/>
                </a:solidFill>
                <a:latin typeface="Halant Light"/>
              </a:rPr>
              <a:t> Project source code</a:t>
            </a:r>
          </a:p>
          <a:p>
            <a:pPr>
              <a:lnSpc>
                <a:spcPts val="2505"/>
              </a:lnSpc>
            </a:pPr>
            <a:r>
              <a:rPr lang="en-US" sz="1789" dirty="0">
                <a:solidFill>
                  <a:srgbClr val="863FFA"/>
                </a:solidFill>
                <a:latin typeface="Halant Light"/>
              </a:rPr>
              <a:t>3.3.1.</a:t>
            </a:r>
            <a:r>
              <a:rPr lang="en-US" sz="1789" dirty="0">
                <a:solidFill>
                  <a:srgbClr val="000000"/>
                </a:solidFill>
                <a:latin typeface="Halant Light"/>
              </a:rPr>
              <a:t> Packages and classes</a:t>
            </a:r>
          </a:p>
          <a:p>
            <a:pPr>
              <a:lnSpc>
                <a:spcPts val="2505"/>
              </a:lnSpc>
            </a:pPr>
            <a:r>
              <a:rPr lang="en-US" sz="1789" dirty="0">
                <a:solidFill>
                  <a:srgbClr val="863FFA"/>
                </a:solidFill>
                <a:latin typeface="Halant Light"/>
              </a:rPr>
              <a:t>3.3.2.</a:t>
            </a:r>
            <a:r>
              <a:rPr lang="en-US" sz="1789" dirty="0">
                <a:solidFill>
                  <a:srgbClr val="000000"/>
                </a:solidFill>
                <a:latin typeface="Halant Light"/>
              </a:rPr>
              <a:t> Model, view and controller</a:t>
            </a:r>
          </a:p>
          <a:p>
            <a:pPr>
              <a:lnSpc>
                <a:spcPts val="2505"/>
              </a:lnSpc>
            </a:pPr>
            <a:r>
              <a:rPr lang="en-US" sz="1789" dirty="0">
                <a:solidFill>
                  <a:srgbClr val="863FFA"/>
                </a:solidFill>
                <a:latin typeface="Halant Light"/>
              </a:rPr>
              <a:t>3.3.3.</a:t>
            </a:r>
            <a:r>
              <a:rPr lang="en-US" sz="1789" dirty="0">
                <a:solidFill>
                  <a:srgbClr val="000000"/>
                </a:solidFill>
                <a:latin typeface="Halant Light"/>
              </a:rPr>
              <a:t> Libraries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40"/>
          <a:stretch>
            <a:fillRect/>
          </a:stretch>
        </p:blipFill>
        <p:spPr>
          <a:xfrm rot="-5400000">
            <a:off x="16058150" y="1641266"/>
            <a:ext cx="682652" cy="171964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310944" y="-253012"/>
            <a:ext cx="3393781" cy="10793023"/>
          </a:xfrm>
          <a:prstGeom prst="rect">
            <a:avLst/>
          </a:prstGeom>
          <a:solidFill>
            <a:srgbClr val="8C52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24283" b="1991"/>
          <a:stretch>
            <a:fillRect/>
          </a:stretch>
        </p:blipFill>
        <p:spPr>
          <a:xfrm rot="-1544000">
            <a:off x="16629550" y="8749651"/>
            <a:ext cx="2502516" cy="163142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781442"/>
            <a:ext cx="2296343" cy="104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2.3.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87457" y="880066"/>
            <a:ext cx="578316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Class diagram</a:t>
            </a:r>
          </a:p>
        </p:txBody>
      </p:sp>
      <p:pic>
        <p:nvPicPr>
          <p:cNvPr id="17" name="Imagen 1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40B02759-E7C0-4ABB-8C42-4EA35DE2F1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502" y="2343929"/>
            <a:ext cx="6908003" cy="3519977"/>
          </a:xfrm>
          <a:prstGeom prst="rect">
            <a:avLst/>
          </a:prstGeom>
        </p:spPr>
      </p:pic>
      <p:pic>
        <p:nvPicPr>
          <p:cNvPr id="19" name="Imagen 1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A4A98445-44A3-48B5-81DD-E49475BB6E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53" y="2429309"/>
            <a:ext cx="7074882" cy="3434597"/>
          </a:xfrm>
          <a:prstGeom prst="rect">
            <a:avLst/>
          </a:prstGeom>
        </p:spPr>
      </p:pic>
      <p:pic>
        <p:nvPicPr>
          <p:cNvPr id="23" name="Imagen 2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EAE15E81-4498-45DD-88BE-7B08A40045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65" y="6520571"/>
            <a:ext cx="5976587" cy="3597595"/>
          </a:xfrm>
          <a:prstGeom prst="rect">
            <a:avLst/>
          </a:prstGeom>
        </p:spPr>
      </p:pic>
      <p:pic>
        <p:nvPicPr>
          <p:cNvPr id="22" name="Imagen 21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BE2E8557-3704-4AE7-BE45-90AE4B8412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605" y="6621474"/>
            <a:ext cx="5246978" cy="3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39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40"/>
          <a:stretch>
            <a:fillRect/>
          </a:stretch>
        </p:blipFill>
        <p:spPr>
          <a:xfrm rot="-5400000">
            <a:off x="16058150" y="1641266"/>
            <a:ext cx="682652" cy="171964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310944" y="-253012"/>
            <a:ext cx="3393781" cy="10793023"/>
          </a:xfrm>
          <a:prstGeom prst="rect">
            <a:avLst/>
          </a:prstGeom>
          <a:solidFill>
            <a:srgbClr val="8C52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24283" b="1991"/>
          <a:stretch>
            <a:fillRect/>
          </a:stretch>
        </p:blipFill>
        <p:spPr>
          <a:xfrm rot="-1544000">
            <a:off x="16629550" y="8749651"/>
            <a:ext cx="2502516" cy="1631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5539652" y="781442"/>
            <a:ext cx="1473381" cy="171964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781442"/>
            <a:ext cx="229634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8C52FF"/>
                </a:solidFill>
                <a:latin typeface="Halant Medium Bold"/>
              </a:rPr>
              <a:t>2.4.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87457" y="880066"/>
            <a:ext cx="1226016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Data bases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947" y="2091790"/>
            <a:ext cx="229634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8C52FF"/>
                </a:solidFill>
                <a:latin typeface="Halant Medium Bold"/>
              </a:rPr>
              <a:t>2.4.1.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53949" y="2087757"/>
            <a:ext cx="8363888" cy="73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59"/>
              </a:lnSpc>
            </a:pPr>
            <a:r>
              <a:rPr lang="en-US" sz="4800">
                <a:solidFill>
                  <a:srgbClr val="3E04FF"/>
                </a:solidFill>
                <a:latin typeface="Halant Bold"/>
              </a:rPr>
              <a:t>Relational model (DB)</a:t>
            </a:r>
          </a:p>
        </p:txBody>
      </p:sp>
      <p:pic>
        <p:nvPicPr>
          <p:cNvPr id="12" name="Imagen 11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A2C1A2E-3D4D-4293-A090-67AC8480D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1" b="96884" l="2097" r="95484">
                        <a14:foregroundMark x1="13710" y1="25223" x2="13710" y2="25223"/>
                        <a14:foregroundMark x1="13871" y1="25223" x2="13871" y2="25223"/>
                        <a14:foregroundMark x1="14839" y1="25223" x2="14839" y2="25223"/>
                        <a14:foregroundMark x1="11452" y1="21365" x2="11452" y2="21365"/>
                        <a14:foregroundMark x1="24516" y1="31009" x2="24516" y2="31009"/>
                        <a14:foregroundMark x1="24516" y1="31009" x2="24516" y2="31009"/>
                        <a14:foregroundMark x1="24516" y1="31009" x2="24516" y2="31009"/>
                        <a14:foregroundMark x1="23710" y1="24332" x2="23710" y2="24332"/>
                        <a14:foregroundMark x1="27742" y1="22849" x2="27742" y2="22849"/>
                        <a14:foregroundMark x1="25484" y1="19733" x2="21290" y2="25964"/>
                        <a14:foregroundMark x1="21290" y1="25964" x2="17742" y2="42285"/>
                        <a14:foregroundMark x1="17742" y1="42285" x2="20484" y2="34718"/>
                        <a14:foregroundMark x1="20484" y1="34718" x2="17581" y2="28338"/>
                        <a14:foregroundMark x1="17581" y1="28338" x2="15161" y2="26409"/>
                        <a14:foregroundMark x1="20000" y1="20030" x2="11129" y2="23739"/>
                        <a14:foregroundMark x1="11129" y1="23739" x2="7581" y2="30415"/>
                        <a14:foregroundMark x1="7581" y1="30415" x2="7903" y2="21068"/>
                        <a14:foregroundMark x1="7903" y1="21068" x2="6613" y2="22107"/>
                        <a14:foregroundMark x1="15806" y1="17211" x2="7097" y2="17062"/>
                        <a14:foregroundMark x1="7097" y1="17062" x2="4839" y2="48665"/>
                        <a14:foregroundMark x1="4839" y1="48665" x2="10484" y2="53264"/>
                        <a14:foregroundMark x1="10484" y1="53264" x2="25806" y2="51484"/>
                        <a14:foregroundMark x1="25806" y1="51484" x2="26129" y2="51039"/>
                        <a14:foregroundMark x1="2419" y1="53116" x2="19032" y2="52077"/>
                        <a14:foregroundMark x1="19032" y1="52077" x2="26290" y2="52671"/>
                        <a14:foregroundMark x1="26290" y1="52671" x2="24677" y2="52671"/>
                        <a14:foregroundMark x1="82903" y1="3412" x2="83548" y2="36647"/>
                        <a14:foregroundMark x1="83548" y1="36647" x2="73871" y2="20772"/>
                        <a14:foregroundMark x1="73871" y1="20772" x2="75806" y2="16024"/>
                        <a14:foregroundMark x1="88710" y1="27448" x2="84839" y2="18398"/>
                        <a14:foregroundMark x1="84839" y1="18398" x2="85806" y2="10534"/>
                        <a14:foregroundMark x1="85806" y1="10534" x2="87581" y2="8457"/>
                        <a14:foregroundMark x1="92419" y1="26706" x2="89516" y2="2819"/>
                        <a14:foregroundMark x1="94194" y1="64540" x2="81613" y2="64540"/>
                        <a14:foregroundMark x1="81613" y1="64540" x2="76613" y2="58457"/>
                        <a14:foregroundMark x1="76613" y1="58457" x2="78065" y2="65579"/>
                        <a14:foregroundMark x1="78065" y1="65579" x2="71290" y2="69733"/>
                        <a14:foregroundMark x1="71290" y1="69733" x2="84677" y2="68249"/>
                        <a14:foregroundMark x1="84677" y1="68249" x2="85000" y2="76706"/>
                        <a14:foregroundMark x1="85000" y1="76706" x2="80645" y2="85163"/>
                        <a14:foregroundMark x1="80645" y1="85163" x2="84839" y2="90801"/>
                        <a14:foregroundMark x1="84839" y1="90801" x2="84839" y2="80861"/>
                        <a14:foregroundMark x1="84839" y1="80861" x2="80645" y2="74629"/>
                        <a14:foregroundMark x1="80645" y1="74629" x2="73548" y2="92285"/>
                        <a14:foregroundMark x1="93226" y1="93323" x2="73065" y2="98368"/>
                        <a14:foregroundMark x1="73065" y1="98368" x2="81774" y2="91988"/>
                        <a14:foregroundMark x1="81774" y1="91988" x2="89516" y2="91840"/>
                        <a14:foregroundMark x1="89516" y1="91840" x2="98387" y2="94065"/>
                        <a14:foregroundMark x1="98387" y1="94065" x2="95645" y2="86795"/>
                        <a14:foregroundMark x1="95645" y1="86795" x2="95645" y2="85163"/>
                        <a14:foregroundMark x1="67258" y1="54006" x2="67258" y2="54006"/>
                        <a14:foregroundMark x1="85968" y1="53561" x2="72097" y2="54006"/>
                        <a14:foregroundMark x1="66129" y1="2671" x2="66129" y2="2671"/>
                        <a14:foregroundMark x1="84032" y1="42878" x2="70161" y2="42136"/>
                        <a14:foregroundMark x1="70161" y1="42136" x2="77742" y2="46439"/>
                        <a14:foregroundMark x1="77742" y1="46439" x2="82742" y2="41395"/>
                        <a14:foregroundMark x1="82742" y1="41395" x2="89516" y2="44214"/>
                        <a14:foregroundMark x1="89516" y1="44214" x2="88226" y2="44807"/>
                        <a14:foregroundMark x1="67258" y1="36944" x2="67258" y2="47923"/>
                        <a14:foregroundMark x1="95000" y1="96884" x2="70968" y2="943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65" y="2791722"/>
            <a:ext cx="6486325" cy="705126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40"/>
          <a:stretch>
            <a:fillRect/>
          </a:stretch>
        </p:blipFill>
        <p:spPr>
          <a:xfrm rot="-5400000">
            <a:off x="16058150" y="1641266"/>
            <a:ext cx="682652" cy="171964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310944" y="-253012"/>
            <a:ext cx="3393781" cy="10793023"/>
          </a:xfrm>
          <a:prstGeom prst="rect">
            <a:avLst/>
          </a:prstGeom>
          <a:solidFill>
            <a:srgbClr val="8C52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24283" b="1991"/>
          <a:stretch>
            <a:fillRect/>
          </a:stretch>
        </p:blipFill>
        <p:spPr>
          <a:xfrm rot="-1544000">
            <a:off x="16629550" y="8749651"/>
            <a:ext cx="2502516" cy="1631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5539652" y="781442"/>
            <a:ext cx="1473381" cy="17196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781442"/>
            <a:ext cx="229634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8C52FF"/>
                </a:solidFill>
                <a:latin typeface="Halant Medium Bold"/>
              </a:rPr>
              <a:t>2.4.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87457" y="880066"/>
            <a:ext cx="1226016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Data bases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9947" y="2091790"/>
            <a:ext cx="229634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8C52FF"/>
                </a:solidFill>
                <a:latin typeface="Halant Medium Bold"/>
              </a:rPr>
              <a:t>2.4.2.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53949" y="2087757"/>
            <a:ext cx="836388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59"/>
              </a:lnSpc>
            </a:pPr>
            <a:r>
              <a:rPr lang="en-US" sz="4800" dirty="0">
                <a:solidFill>
                  <a:srgbClr val="3E04FF"/>
                </a:solidFill>
                <a:latin typeface="Halant Bold"/>
              </a:rPr>
              <a:t>Database script (DDL)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0187" y="3081886"/>
            <a:ext cx="4145215" cy="6310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CREATE database </a:t>
            </a: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burnz_buttly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;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 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 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CREATE TABLE </a:t>
            </a: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burnz_buttly.registrar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 (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NombresyApellidos</a:t>
            </a:r>
            <a:endParaRPr lang="en-US" sz="1870" dirty="0">
              <a:solidFill>
                <a:srgbClr val="000000"/>
              </a:solidFill>
              <a:latin typeface="Clear Sans Regular"/>
            </a:endParaRP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VARCHAR(80) 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Direccion</a:t>
            </a:r>
            <a:endParaRPr lang="en-US" sz="1870" dirty="0">
              <a:solidFill>
                <a:srgbClr val="000000"/>
              </a:solidFill>
              <a:latin typeface="Clear Sans Regular"/>
            </a:endParaRP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VARCHAR(50)NOT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Telefono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 INT 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Email VARCHAR(80) 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Cedula INT 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Ciudad VARCHAR(50) 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Usuario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 VARCHAR(80) 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Contraseña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 VARCHAR(90) 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69" dirty="0" err="1">
                <a:solidFill>
                  <a:srgbClr val="000000"/>
                </a:solidFill>
                <a:latin typeface="Clear Sans Regular"/>
              </a:rPr>
              <a:t>r</a:t>
            </a: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ol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 INT,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PRIMARY KEY (Cedula)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);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 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45402" y="4084856"/>
            <a:ext cx="5724833" cy="4532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CREATE TABLE </a:t>
            </a: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burnz_buttly.registroinventario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 (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placa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 VARCHAR(45) 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modelo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 VARCHAR(45)NOT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color VARCHAR(45) 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ciudad VARCHAR(45) 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NoMotor VARCHAR(45) 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marca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 VARCHAR(45) 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Tipoc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 VARCHAR(45) 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imagen blob 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indice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 INT,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PRIMARY KEY (</a:t>
            </a: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placa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)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);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 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endParaRPr lang="en-US" sz="1870" dirty="0">
              <a:solidFill>
                <a:srgbClr val="000000"/>
              </a:solidFill>
              <a:latin typeface="Clear Sans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08217" y="4052275"/>
            <a:ext cx="5071064" cy="5508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CREATE TABLE </a:t>
            </a: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burnz_buttly.registrarProducto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 (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referencia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 VARCHAR(45) 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nombre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 VARCHAR(45)NOT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marca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 VARCHAR(45) 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tipoprod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 VARCHAR(45) 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aplicacion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 VARCHAR(60) 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cantidadprod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 INT 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precio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 DOUBLE 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imagen blob NOT NULL,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indice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 INT,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PRIMARY KEY (</a:t>
            </a: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referencia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)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);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 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 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SET</a:t>
            </a:r>
          </a:p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GLOBAL </a:t>
            </a:r>
            <a:r>
              <a:rPr lang="en-US" sz="1870" dirty="0" err="1">
                <a:solidFill>
                  <a:srgbClr val="000000"/>
                </a:solidFill>
                <a:latin typeface="Clear Sans Regular"/>
              </a:rPr>
              <a:t>time_zone</a:t>
            </a: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 = '-3:00';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1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4308796" y="1885950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895350" y="7024302"/>
            <a:ext cx="1473381" cy="171964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7344277" y="0"/>
            <a:ext cx="11514873" cy="10746771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5" name="TextBox 5"/>
          <p:cNvSpPr txBox="1"/>
          <p:nvPr/>
        </p:nvSpPr>
        <p:spPr>
          <a:xfrm>
            <a:off x="8722930" y="1705332"/>
            <a:ext cx="2019244" cy="2379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4"/>
              </a:lnSpc>
            </a:pPr>
            <a:r>
              <a:rPr lang="en-US" sz="15720">
                <a:solidFill>
                  <a:srgbClr val="8C52FF"/>
                </a:solidFill>
                <a:latin typeface="Halant Medium Bold"/>
              </a:rPr>
              <a:t>3.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22930" y="4243692"/>
            <a:ext cx="7390701" cy="99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47"/>
              </a:lnSpc>
            </a:pPr>
            <a:r>
              <a:rPr lang="en-US" sz="6539">
                <a:solidFill>
                  <a:srgbClr val="3E04FF"/>
                </a:solidFill>
                <a:latin typeface="Halant Bold"/>
              </a:rPr>
              <a:t>Development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40"/>
          <a:stretch>
            <a:fillRect/>
          </a:stretch>
        </p:blipFill>
        <p:spPr>
          <a:xfrm rot="-5400000">
            <a:off x="16058150" y="1641266"/>
            <a:ext cx="682652" cy="171964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310944" y="-253012"/>
            <a:ext cx="3393781" cy="10793023"/>
          </a:xfrm>
          <a:prstGeom prst="rect">
            <a:avLst/>
          </a:prstGeom>
          <a:solidFill>
            <a:srgbClr val="8C52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24283" b="1991"/>
          <a:stretch>
            <a:fillRect/>
          </a:stretch>
        </p:blipFill>
        <p:spPr>
          <a:xfrm rot="-1544000">
            <a:off x="16629550" y="8749651"/>
            <a:ext cx="2502516" cy="1631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5539652" y="781442"/>
            <a:ext cx="1473381" cy="17196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69770" y="2159764"/>
            <a:ext cx="6685699" cy="37189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781442"/>
            <a:ext cx="2296343" cy="104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3.1.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87457" y="880066"/>
            <a:ext cx="1226016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Screenshots Java Graphics Interfaces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49E97B0-6FDE-4E54-B051-6776B04C8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88" y="2239808"/>
            <a:ext cx="5581964" cy="3638876"/>
          </a:xfrm>
          <a:prstGeom prst="rect">
            <a:avLst/>
          </a:prstGeom>
        </p:spPr>
      </p:pic>
      <p:pic>
        <p:nvPicPr>
          <p:cNvPr id="15" name="Imagen 1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113989A-658A-4A28-8FAF-F65D9BFED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73" y="6099569"/>
            <a:ext cx="6727917" cy="3807760"/>
          </a:xfrm>
          <a:prstGeom prst="rect">
            <a:avLst/>
          </a:prstGeom>
        </p:spPr>
      </p:pic>
      <p:pic>
        <p:nvPicPr>
          <p:cNvPr id="17" name="Imagen 1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DAEC8527-3CF3-4341-A9F8-EA6EACF38B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578" y="6234575"/>
            <a:ext cx="6470807" cy="363887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40"/>
          <a:stretch>
            <a:fillRect/>
          </a:stretch>
        </p:blipFill>
        <p:spPr>
          <a:xfrm rot="-5400000">
            <a:off x="16058150" y="1641266"/>
            <a:ext cx="682652" cy="171964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310944" y="-253012"/>
            <a:ext cx="3393781" cy="10793023"/>
          </a:xfrm>
          <a:prstGeom prst="rect">
            <a:avLst/>
          </a:prstGeom>
          <a:solidFill>
            <a:srgbClr val="8C52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24283" b="1991"/>
          <a:stretch>
            <a:fillRect/>
          </a:stretch>
        </p:blipFill>
        <p:spPr>
          <a:xfrm rot="-1544000">
            <a:off x="16629550" y="8749651"/>
            <a:ext cx="2502516" cy="1631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5539652" y="781442"/>
            <a:ext cx="1473381" cy="171964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781442"/>
            <a:ext cx="2296343" cy="104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3.1.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87457" y="880066"/>
            <a:ext cx="1226016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Screenshots Java Graphics Interfaces</a:t>
            </a:r>
          </a:p>
        </p:txBody>
      </p:sp>
      <p:pic>
        <p:nvPicPr>
          <p:cNvPr id="13" name="Imagen 1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D34C3178-7656-4A92-8E6B-38D3313E4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75" y="2501089"/>
            <a:ext cx="6305838" cy="3561813"/>
          </a:xfrm>
          <a:prstGeom prst="rect">
            <a:avLst/>
          </a:prstGeom>
        </p:spPr>
      </p:pic>
      <p:pic>
        <p:nvPicPr>
          <p:cNvPr id="14" name="Imagen 1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907A268-0824-4F2A-AD79-B24BC4754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99" y="2501090"/>
            <a:ext cx="6318865" cy="3561813"/>
          </a:xfrm>
          <a:prstGeom prst="rect">
            <a:avLst/>
          </a:prstGeom>
        </p:spPr>
      </p:pic>
      <p:pic>
        <p:nvPicPr>
          <p:cNvPr id="18" name="Imagen 1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E52FD71-BA6A-4033-9B93-65804D3371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6362700"/>
            <a:ext cx="6271719" cy="35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87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40"/>
          <a:stretch>
            <a:fillRect/>
          </a:stretch>
        </p:blipFill>
        <p:spPr>
          <a:xfrm rot="-5400000">
            <a:off x="16058150" y="1641266"/>
            <a:ext cx="682652" cy="171964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310944" y="-253012"/>
            <a:ext cx="3393781" cy="10793023"/>
          </a:xfrm>
          <a:prstGeom prst="rect">
            <a:avLst/>
          </a:prstGeom>
          <a:solidFill>
            <a:srgbClr val="8C52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24283" b="1991"/>
          <a:stretch>
            <a:fillRect/>
          </a:stretch>
        </p:blipFill>
        <p:spPr>
          <a:xfrm rot="-1544000">
            <a:off x="16629550" y="8749651"/>
            <a:ext cx="2502516" cy="1631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5539652" y="781442"/>
            <a:ext cx="1473381" cy="171964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781442"/>
            <a:ext cx="2296343" cy="104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3.1.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87457" y="880066"/>
            <a:ext cx="1226016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Screenshots Java Graphics Interfaces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F087344-BEF5-4F30-95EF-33A55E62B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15" y="3570271"/>
            <a:ext cx="5854234" cy="3908999"/>
          </a:xfrm>
          <a:prstGeom prst="rect">
            <a:avLst/>
          </a:prstGeom>
        </p:spPr>
      </p:pic>
      <p:pic>
        <p:nvPicPr>
          <p:cNvPr id="15" name="Imagen 14" descr="Imagen que contiene negro, jugador, mujer, camión&#10;&#10;Descripción generada automáticamente">
            <a:extLst>
              <a:ext uri="{FF2B5EF4-FFF2-40B4-BE49-F238E27FC236}">
                <a16:creationId xmlns:a16="http://schemas.microsoft.com/office/drawing/2014/main" id="{8D3F6CC2-E848-4209-BA74-8974C1EF0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01" y="2400300"/>
            <a:ext cx="7696867" cy="3124471"/>
          </a:xfrm>
          <a:prstGeom prst="rect">
            <a:avLst/>
          </a:prstGeom>
        </p:spPr>
      </p:pic>
      <p:pic>
        <p:nvPicPr>
          <p:cNvPr id="16" name="Imagen 15" descr="Imagen que contiene mujer, sostener, computadora, hombre&#10;&#10;Descripción generada automáticamente">
            <a:extLst>
              <a:ext uri="{FF2B5EF4-FFF2-40B4-BE49-F238E27FC236}">
                <a16:creationId xmlns:a16="http://schemas.microsoft.com/office/drawing/2014/main" id="{E8A8F835-42C9-4700-A05A-DFE220CF4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01" y="5676900"/>
            <a:ext cx="7712108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28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3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589466" y="8072961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5971036" y="532421"/>
            <a:ext cx="1473381" cy="17196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372040">
            <a:off x="4793178" y="8251902"/>
            <a:ext cx="5302477" cy="26705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8297753">
            <a:off x="-2061773" y="-553756"/>
            <a:ext cx="5302477" cy="267052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7848600" y="0"/>
            <a:ext cx="10860190" cy="10882322"/>
          </a:xfrm>
          <a:prstGeom prst="rect">
            <a:avLst/>
          </a:prstGeom>
          <a:solidFill>
            <a:srgbClr val="FAFAFA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t="16656" b="16656"/>
          <a:stretch>
            <a:fillRect/>
          </a:stretch>
        </p:blipFill>
        <p:spPr>
          <a:xfrm>
            <a:off x="293370" y="2692334"/>
            <a:ext cx="7399794" cy="493473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56417" y="1418705"/>
            <a:ext cx="2296343" cy="104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3.2.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40149" y="1392245"/>
            <a:ext cx="641915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Data structure</a:t>
            </a:r>
          </a:p>
        </p:txBody>
      </p:sp>
      <p:sp>
        <p:nvSpPr>
          <p:cNvPr id="11" name="AutoShape 4" descr="8 Useful Tree Data Structures Worth Knowing - Towards Data Science">
            <a:extLst>
              <a:ext uri="{FF2B5EF4-FFF2-40B4-BE49-F238E27FC236}">
                <a16:creationId xmlns:a16="http://schemas.microsoft.com/office/drawing/2014/main" id="{03227045-80BC-4245-A315-139E529A7B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032" name="Picture 8" descr="Data Structures: Linked Lists - Shawn Koski - Medium">
            <a:extLst>
              <a:ext uri="{FF2B5EF4-FFF2-40B4-BE49-F238E27FC236}">
                <a16:creationId xmlns:a16="http://schemas.microsoft.com/office/drawing/2014/main" id="{F5847BF9-C0EE-4EBE-82DB-BF83139E3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25" y="2543024"/>
            <a:ext cx="50196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ata Structure — Stack - Agus Thoiba - Medium">
            <a:extLst>
              <a:ext uri="{FF2B5EF4-FFF2-40B4-BE49-F238E27FC236}">
                <a16:creationId xmlns:a16="http://schemas.microsoft.com/office/drawing/2014/main" id="{B8354956-173E-43C0-A77C-4CA4F878F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25" y="5621144"/>
            <a:ext cx="476250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C21C7AE-06D2-4FCE-9C2C-F82EED3771D3}"/>
              </a:ext>
            </a:extLst>
          </p:cNvPr>
          <p:cNvSpPr txBox="1"/>
          <p:nvPr/>
        </p:nvSpPr>
        <p:spPr>
          <a:xfrm>
            <a:off x="9570797" y="3011925"/>
            <a:ext cx="13879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err="1">
                <a:solidFill>
                  <a:srgbClr val="6600FF"/>
                </a:solidFill>
                <a:latin typeface="Agency FB" panose="020B0503020202020204" pitchFamily="34" charset="0"/>
              </a:rPr>
              <a:t>List</a:t>
            </a:r>
            <a:endParaRPr lang="es-MX" b="1" dirty="0">
              <a:solidFill>
                <a:srgbClr val="6600FF"/>
              </a:solidFill>
              <a:latin typeface="Agency FB" panose="020B0503020202020204" pitchFamily="34" charset="0"/>
            </a:endParaRPr>
          </a:p>
          <a:p>
            <a:endParaRPr lang="es-CO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0885050-3D5E-483B-B562-5008B98E10F3}"/>
              </a:ext>
            </a:extLst>
          </p:cNvPr>
          <p:cNvSpPr txBox="1"/>
          <p:nvPr/>
        </p:nvSpPr>
        <p:spPr>
          <a:xfrm>
            <a:off x="9517306" y="6869737"/>
            <a:ext cx="13879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err="1">
                <a:solidFill>
                  <a:srgbClr val="6600FF"/>
                </a:solidFill>
                <a:latin typeface="Agency FB" panose="020B0503020202020204" pitchFamily="34" charset="0"/>
              </a:rPr>
              <a:t>Stack</a:t>
            </a:r>
            <a:endParaRPr lang="es-MX" b="1" dirty="0">
              <a:solidFill>
                <a:srgbClr val="6600FF"/>
              </a:solidFill>
              <a:latin typeface="Agency FB" panose="020B0503020202020204" pitchFamily="34" charset="0"/>
            </a:endParaRPr>
          </a:p>
          <a:p>
            <a:endParaRPr lang="es-CO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3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589466" y="8072961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5971036" y="532421"/>
            <a:ext cx="1473381" cy="17196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372040">
            <a:off x="4793178" y="8251902"/>
            <a:ext cx="5302477" cy="26705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8297753">
            <a:off x="-2061773" y="-553756"/>
            <a:ext cx="5302477" cy="267052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7717538" y="-145261"/>
            <a:ext cx="10860190" cy="10882322"/>
          </a:xfrm>
          <a:prstGeom prst="rect">
            <a:avLst/>
          </a:prstGeom>
          <a:solidFill>
            <a:srgbClr val="FAFAFA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t="16656" b="16656"/>
          <a:stretch>
            <a:fillRect/>
          </a:stretch>
        </p:blipFill>
        <p:spPr>
          <a:xfrm>
            <a:off x="293370" y="2692334"/>
            <a:ext cx="7399794" cy="493473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56417" y="1418705"/>
            <a:ext cx="2296343" cy="104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3.2.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40149" y="1392245"/>
            <a:ext cx="641915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Data structure</a:t>
            </a:r>
          </a:p>
        </p:txBody>
      </p:sp>
      <p:sp>
        <p:nvSpPr>
          <p:cNvPr id="11" name="AutoShape 4" descr="8 Useful Tree Data Structures Worth Knowing - Towards Data Science">
            <a:extLst>
              <a:ext uri="{FF2B5EF4-FFF2-40B4-BE49-F238E27FC236}">
                <a16:creationId xmlns:a16="http://schemas.microsoft.com/office/drawing/2014/main" id="{03227045-80BC-4245-A315-139E529A7B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030" name="Picture 6" descr="Data Structure and Algorithms - Tree - Tutorialspoint">
            <a:extLst>
              <a:ext uri="{FF2B5EF4-FFF2-40B4-BE49-F238E27FC236}">
                <a16:creationId xmlns:a16="http://schemas.microsoft.com/office/drawing/2014/main" id="{27D15DD7-C92E-454F-BEE0-C26335430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1195" y="6176962"/>
            <a:ext cx="57150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Queue Data Structure | Studytonight">
            <a:extLst>
              <a:ext uri="{FF2B5EF4-FFF2-40B4-BE49-F238E27FC236}">
                <a16:creationId xmlns:a16="http://schemas.microsoft.com/office/drawing/2014/main" id="{C9B079F2-E921-4886-B128-43500D14C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2438400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3D7F7FD-EBF3-4349-B8A7-1F9E548962EC}"/>
              </a:ext>
            </a:extLst>
          </p:cNvPr>
          <p:cNvSpPr txBox="1"/>
          <p:nvPr/>
        </p:nvSpPr>
        <p:spPr>
          <a:xfrm>
            <a:off x="9356417" y="3438472"/>
            <a:ext cx="16365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err="1">
                <a:solidFill>
                  <a:srgbClr val="6600FF"/>
                </a:solidFill>
                <a:latin typeface="Agency FB" panose="020B0503020202020204" pitchFamily="34" charset="0"/>
              </a:rPr>
              <a:t>queue</a:t>
            </a:r>
            <a:endParaRPr lang="es-MX" b="1" dirty="0">
              <a:solidFill>
                <a:srgbClr val="6600FF"/>
              </a:solidFill>
              <a:latin typeface="Agency FB" panose="020B0503020202020204" pitchFamily="34" charset="0"/>
            </a:endParaRPr>
          </a:p>
          <a:p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0F98C37-3D93-4BE6-B132-92E6C984D2CB}"/>
              </a:ext>
            </a:extLst>
          </p:cNvPr>
          <p:cNvSpPr txBox="1"/>
          <p:nvPr/>
        </p:nvSpPr>
        <p:spPr>
          <a:xfrm>
            <a:off x="9446506" y="6904167"/>
            <a:ext cx="16365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rgbClr val="6600FF"/>
                </a:solidFill>
                <a:latin typeface="Agency FB" panose="020B0503020202020204" pitchFamily="34" charset="0"/>
              </a:rPr>
              <a:t>true</a:t>
            </a:r>
            <a:endParaRPr lang="es-MX" b="1" dirty="0">
              <a:solidFill>
                <a:srgbClr val="6600FF"/>
              </a:solidFill>
              <a:latin typeface="Agency FB" panose="020B0503020202020204" pitchFamily="34" charset="0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86317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40"/>
          <a:stretch>
            <a:fillRect/>
          </a:stretch>
        </p:blipFill>
        <p:spPr>
          <a:xfrm rot="-5400000">
            <a:off x="16058150" y="1641266"/>
            <a:ext cx="682652" cy="171964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310944" y="-253012"/>
            <a:ext cx="3393781" cy="10793023"/>
          </a:xfrm>
          <a:prstGeom prst="rect">
            <a:avLst/>
          </a:prstGeom>
          <a:solidFill>
            <a:srgbClr val="8C52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24283" b="1991"/>
          <a:stretch>
            <a:fillRect/>
          </a:stretch>
        </p:blipFill>
        <p:spPr>
          <a:xfrm rot="-1544000">
            <a:off x="16629550" y="8749651"/>
            <a:ext cx="2502516" cy="1631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5539652" y="781442"/>
            <a:ext cx="1473381" cy="17196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498339" y="3047153"/>
            <a:ext cx="6221365" cy="30898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498339" y="6824415"/>
            <a:ext cx="6221365" cy="162940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781442"/>
            <a:ext cx="2296343" cy="104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3.3.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87457" y="880066"/>
            <a:ext cx="1226016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Project source code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9947" y="2091790"/>
            <a:ext cx="2296343" cy="747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8C52FF"/>
                </a:solidFill>
                <a:latin typeface="Halant Medium Bold"/>
              </a:rPr>
              <a:t>3.3.1.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53949" y="2087757"/>
            <a:ext cx="5963588" cy="73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59"/>
              </a:lnSpc>
            </a:pPr>
            <a:r>
              <a:rPr lang="en-US" sz="4800">
                <a:solidFill>
                  <a:srgbClr val="3E04FF"/>
                </a:solidFill>
                <a:latin typeface="Halant Bold"/>
              </a:rPr>
              <a:t>Packages and classes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3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4308796" y="1885950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895350" y="7024302"/>
            <a:ext cx="1473381" cy="171964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7344277" y="0"/>
            <a:ext cx="11514873" cy="10746771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5" name="TextBox 5"/>
          <p:cNvSpPr txBox="1"/>
          <p:nvPr/>
        </p:nvSpPr>
        <p:spPr>
          <a:xfrm>
            <a:off x="8722930" y="1712277"/>
            <a:ext cx="2019244" cy="236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4"/>
              </a:lnSpc>
            </a:pPr>
            <a:r>
              <a:rPr lang="en-US" sz="15720">
                <a:solidFill>
                  <a:srgbClr val="8C52FF"/>
                </a:solidFill>
                <a:latin typeface="Halant Medium Bold"/>
              </a:rPr>
              <a:t>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22930" y="4245054"/>
            <a:ext cx="7390701" cy="988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47"/>
              </a:lnSpc>
            </a:pPr>
            <a:r>
              <a:rPr lang="en-US" sz="6539">
                <a:solidFill>
                  <a:srgbClr val="3E04FF"/>
                </a:solidFill>
                <a:latin typeface="Halant Bold"/>
              </a:rPr>
              <a:t>Analysis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40"/>
          <a:stretch>
            <a:fillRect/>
          </a:stretch>
        </p:blipFill>
        <p:spPr>
          <a:xfrm rot="-5400000">
            <a:off x="16058150" y="1641266"/>
            <a:ext cx="682652" cy="171964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310944" y="-253012"/>
            <a:ext cx="3393781" cy="10793023"/>
          </a:xfrm>
          <a:prstGeom prst="rect">
            <a:avLst/>
          </a:prstGeom>
          <a:solidFill>
            <a:srgbClr val="8C52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24283" b="1991"/>
          <a:stretch>
            <a:fillRect/>
          </a:stretch>
        </p:blipFill>
        <p:spPr>
          <a:xfrm rot="-1544000">
            <a:off x="16629550" y="8749651"/>
            <a:ext cx="2502516" cy="1631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5539652" y="781442"/>
            <a:ext cx="1473381" cy="17196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970" t="24503" r="79009" b="26573"/>
          <a:stretch>
            <a:fillRect/>
          </a:stretch>
        </p:blipFill>
        <p:spPr>
          <a:xfrm>
            <a:off x="2176871" y="3282103"/>
            <a:ext cx="4170117" cy="573225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781442"/>
            <a:ext cx="2296343" cy="104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3.3.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87457" y="880066"/>
            <a:ext cx="1226016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Project source code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9947" y="2091790"/>
            <a:ext cx="2296343" cy="747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8C52FF"/>
                </a:solidFill>
                <a:latin typeface="Halant Medium Bold"/>
              </a:rPr>
              <a:t>3.3.1.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53949" y="2087757"/>
            <a:ext cx="5963588" cy="73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59"/>
              </a:lnSpc>
            </a:pPr>
            <a:r>
              <a:rPr lang="en-US" sz="4800">
                <a:solidFill>
                  <a:srgbClr val="3E04FF"/>
                </a:solidFill>
                <a:latin typeface="Halant Bold"/>
              </a:rPr>
              <a:t>Packages and classes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B148F63-3E97-4D16-82CB-E8D3933A2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7240" y="2753361"/>
            <a:ext cx="2667000" cy="684347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40"/>
          <a:stretch>
            <a:fillRect/>
          </a:stretch>
        </p:blipFill>
        <p:spPr>
          <a:xfrm rot="-5400000">
            <a:off x="16058150" y="1641266"/>
            <a:ext cx="682652" cy="171964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310944" y="-253012"/>
            <a:ext cx="3393781" cy="10793023"/>
          </a:xfrm>
          <a:prstGeom prst="rect">
            <a:avLst/>
          </a:prstGeom>
          <a:solidFill>
            <a:srgbClr val="8C52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24283" b="1991"/>
          <a:stretch>
            <a:fillRect/>
          </a:stretch>
        </p:blipFill>
        <p:spPr>
          <a:xfrm rot="-1544000">
            <a:off x="16629550" y="8749651"/>
            <a:ext cx="2502516" cy="1631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5539652" y="781442"/>
            <a:ext cx="1473381" cy="17196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r="16151"/>
          <a:stretch>
            <a:fillRect/>
          </a:stretch>
        </p:blipFill>
        <p:spPr>
          <a:xfrm>
            <a:off x="1189947" y="4528543"/>
            <a:ext cx="3692018" cy="19738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920393" y="3252319"/>
            <a:ext cx="4112802" cy="503495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828180" y="3252319"/>
            <a:ext cx="2733586" cy="516945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781442"/>
            <a:ext cx="2296343" cy="104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3.3.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87457" y="880066"/>
            <a:ext cx="1226016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Project source code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9947" y="2091790"/>
            <a:ext cx="2296343" cy="747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8C52FF"/>
                </a:solidFill>
                <a:latin typeface="Halant Medium Bold"/>
              </a:rPr>
              <a:t>3.3.2.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53949" y="2087757"/>
            <a:ext cx="8363888" cy="73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59"/>
              </a:lnSpc>
            </a:pPr>
            <a:r>
              <a:rPr lang="en-US" sz="4800">
                <a:solidFill>
                  <a:srgbClr val="3E04FF"/>
                </a:solidFill>
                <a:latin typeface="Halant Bold"/>
              </a:rPr>
              <a:t>Model, view and controller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40"/>
          <a:stretch>
            <a:fillRect/>
          </a:stretch>
        </p:blipFill>
        <p:spPr>
          <a:xfrm rot="-5400000">
            <a:off x="16058150" y="1641266"/>
            <a:ext cx="682652" cy="171964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310944" y="-253012"/>
            <a:ext cx="3393781" cy="10793023"/>
          </a:xfrm>
          <a:prstGeom prst="rect">
            <a:avLst/>
          </a:prstGeom>
          <a:solidFill>
            <a:srgbClr val="8C52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24283" b="1991"/>
          <a:stretch>
            <a:fillRect/>
          </a:stretch>
        </p:blipFill>
        <p:spPr>
          <a:xfrm rot="-1544000">
            <a:off x="16629550" y="8749651"/>
            <a:ext cx="2502516" cy="1631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5539652" y="781442"/>
            <a:ext cx="1473381" cy="17196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486290" y="3182408"/>
            <a:ext cx="8195721" cy="501732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781442"/>
            <a:ext cx="2296343" cy="104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3.3.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87457" y="880066"/>
            <a:ext cx="1226016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Project source code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947" y="2091790"/>
            <a:ext cx="2296343" cy="747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8C52FF"/>
                </a:solidFill>
                <a:latin typeface="Halant Medium Bold"/>
              </a:rPr>
              <a:t>3.3.3.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53949" y="2087757"/>
            <a:ext cx="8363888" cy="73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59"/>
              </a:lnSpc>
            </a:pPr>
            <a:r>
              <a:rPr lang="en-US" sz="4800">
                <a:solidFill>
                  <a:srgbClr val="3E04FF"/>
                </a:solidFill>
                <a:latin typeface="Halant Bold"/>
              </a:rPr>
              <a:t>Libraries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1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4308796" y="1885950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895350" y="7024302"/>
            <a:ext cx="1473381" cy="171964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7344277" y="0"/>
            <a:ext cx="11514873" cy="10746771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5" name="TextBox 5"/>
          <p:cNvSpPr txBox="1"/>
          <p:nvPr/>
        </p:nvSpPr>
        <p:spPr>
          <a:xfrm>
            <a:off x="8722930" y="1705332"/>
            <a:ext cx="2019244" cy="242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4"/>
              </a:lnSpc>
            </a:pPr>
            <a:r>
              <a:rPr lang="en-US" sz="15720" dirty="0">
                <a:solidFill>
                  <a:srgbClr val="8C52FF"/>
                </a:solidFill>
                <a:latin typeface="Halant Medium Bold"/>
              </a:rPr>
              <a:t>4.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22930" y="4243692"/>
            <a:ext cx="7390701" cy="100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47"/>
              </a:lnSpc>
            </a:pPr>
            <a:r>
              <a:rPr lang="en-US" sz="6539" dirty="0">
                <a:solidFill>
                  <a:srgbClr val="3E04FF"/>
                </a:solidFill>
                <a:latin typeface="Halant Bold"/>
              </a:rPr>
              <a:t>Next point</a:t>
            </a:r>
          </a:p>
        </p:txBody>
      </p:sp>
    </p:spTree>
    <p:extLst>
      <p:ext uri="{BB962C8B-B14F-4D97-AF65-F5344CB8AC3E}">
        <p14:creationId xmlns:p14="http://schemas.microsoft.com/office/powerpoint/2010/main" val="101286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3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589466" y="8072961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5971036" y="532421"/>
            <a:ext cx="1473381" cy="17196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372040">
            <a:off x="4793178" y="8251902"/>
            <a:ext cx="5302477" cy="26705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8297753">
            <a:off x="-2061773" y="-553756"/>
            <a:ext cx="5302477" cy="267052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8052898" y="-297661"/>
            <a:ext cx="10860190" cy="10882322"/>
          </a:xfrm>
          <a:prstGeom prst="rect">
            <a:avLst/>
          </a:prstGeom>
          <a:solidFill>
            <a:srgbClr val="FAFAFA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t="4256" b="4256"/>
          <a:stretch>
            <a:fillRect/>
          </a:stretch>
        </p:blipFill>
        <p:spPr>
          <a:xfrm>
            <a:off x="1478556" y="2252069"/>
            <a:ext cx="5229170" cy="717604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638712" y="3005367"/>
            <a:ext cx="3059030" cy="298223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46305" t="10539" b="18636"/>
          <a:stretch>
            <a:fillRect/>
          </a:stretch>
        </p:blipFill>
        <p:spPr>
          <a:xfrm>
            <a:off x="11680559" y="7041437"/>
            <a:ext cx="3214330" cy="206304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190946" y="1028700"/>
            <a:ext cx="2296343" cy="1057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1.1.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97299" y="1132667"/>
            <a:ext cx="478085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Business logic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90946" y="2252069"/>
            <a:ext cx="2296343" cy="753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8C52FF"/>
                </a:solidFill>
                <a:latin typeface="Halant Medium Bold"/>
              </a:rPr>
              <a:t>1.1.1.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54948" y="2252069"/>
            <a:ext cx="1464682" cy="727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59"/>
              </a:lnSpc>
            </a:pPr>
            <a:r>
              <a:rPr lang="en-US" sz="4800">
                <a:solidFill>
                  <a:srgbClr val="3E04FF"/>
                </a:solidFill>
                <a:latin typeface="Halant Bold"/>
              </a:rPr>
              <a:t>Logo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90946" y="6290669"/>
            <a:ext cx="2296343" cy="753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8C52FF"/>
                </a:solidFill>
                <a:latin typeface="Halant Medium Bold"/>
              </a:rPr>
              <a:t>1.1.2.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97299" y="6290669"/>
            <a:ext cx="5503282" cy="727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59"/>
              </a:lnSpc>
            </a:pPr>
            <a:r>
              <a:rPr lang="en-US" sz="4800">
                <a:solidFill>
                  <a:srgbClr val="3E04FF"/>
                </a:solidFill>
                <a:latin typeface="Halant Bold"/>
              </a:rPr>
              <a:t>Company name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3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589466" y="8072961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5971036" y="532421"/>
            <a:ext cx="1473381" cy="17196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372040">
            <a:off x="4793178" y="8251902"/>
            <a:ext cx="5302477" cy="26705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8297753">
            <a:off x="-2061773" y="-553756"/>
            <a:ext cx="5302477" cy="267052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8052898" y="-297661"/>
            <a:ext cx="10860190" cy="10882322"/>
          </a:xfrm>
          <a:prstGeom prst="rect">
            <a:avLst/>
          </a:prstGeom>
          <a:solidFill>
            <a:srgbClr val="FAFAFA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14329" r="14329"/>
          <a:stretch>
            <a:fillRect/>
          </a:stretch>
        </p:blipFill>
        <p:spPr>
          <a:xfrm>
            <a:off x="1485900" y="2004974"/>
            <a:ext cx="4942336" cy="692781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56417" y="1413363"/>
            <a:ext cx="2296343" cy="1057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1.2.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61367" y="1155085"/>
            <a:ext cx="5674033" cy="1699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Description of de</a:t>
            </a:r>
          </a:p>
          <a:p>
            <a:pPr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 problem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56417" y="3713734"/>
            <a:ext cx="7902883" cy="97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Dealerships require a software solution that allows them to manage their inventory. Specifically, information about vehicles and different products offered by the dealer will be stored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56417" y="5143500"/>
            <a:ext cx="2296343" cy="1057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1.3.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61367" y="5247467"/>
            <a:ext cx="6759883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Solution description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50576" y="6536363"/>
            <a:ext cx="8264833" cy="1642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17"/>
              </a:lnSpc>
              <a:spcBef>
                <a:spcPct val="0"/>
              </a:spcBef>
            </a:pPr>
            <a:r>
              <a:rPr lang="en-US" sz="1870" dirty="0">
                <a:solidFill>
                  <a:srgbClr val="000000"/>
                </a:solidFill>
                <a:latin typeface="Clear Sans Regular"/>
              </a:rPr>
              <a:t> An app will be created as an software solution for dealerships. This app will allow the user store and administrate an inventory. Two types of users will be created: admin and user (clients). Both types of users have a login when starting the application, respectively when entering the application each type of user will have a different menu.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3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589466" y="8072961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5971036" y="532421"/>
            <a:ext cx="1473381" cy="17196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372040">
            <a:off x="4793178" y="8251902"/>
            <a:ext cx="5302477" cy="26705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8297753">
            <a:off x="-2061773" y="-553756"/>
            <a:ext cx="5302477" cy="267052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8052898" y="-297661"/>
            <a:ext cx="10860190" cy="10882322"/>
          </a:xfrm>
          <a:prstGeom prst="rect">
            <a:avLst/>
          </a:prstGeom>
          <a:solidFill>
            <a:srgbClr val="FAFAFA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790546" y="3542223"/>
            <a:ext cx="8822207" cy="336212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l="3357" t="174" b="174"/>
          <a:stretch>
            <a:fillRect/>
          </a:stretch>
        </p:blipFill>
        <p:spPr>
          <a:xfrm>
            <a:off x="863507" y="3035553"/>
            <a:ext cx="6118260" cy="421589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356417" y="1413363"/>
            <a:ext cx="2296343" cy="1057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1.4.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32248" y="1517330"/>
            <a:ext cx="4538804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Skateholders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3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589466" y="8072961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5971036" y="532421"/>
            <a:ext cx="1473381" cy="17196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372040">
            <a:off x="4793178" y="8251902"/>
            <a:ext cx="5302477" cy="26705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8297753">
            <a:off x="-2061773" y="-553756"/>
            <a:ext cx="5302477" cy="267052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7938598" y="-322486"/>
            <a:ext cx="10860190" cy="10882322"/>
          </a:xfrm>
          <a:prstGeom prst="rect">
            <a:avLst/>
          </a:prstGeom>
          <a:solidFill>
            <a:srgbClr val="FAFAFA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t="5494" b="5494"/>
          <a:stretch>
            <a:fillRect/>
          </a:stretch>
        </p:blipFill>
        <p:spPr>
          <a:xfrm>
            <a:off x="293370" y="2692334"/>
            <a:ext cx="7399794" cy="493473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177747" y="2692334"/>
            <a:ext cx="6381891" cy="689482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356417" y="1413363"/>
            <a:ext cx="2296343" cy="1057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1.5.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40149" y="1392245"/>
            <a:ext cx="6419151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Requeriment list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1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4308796" y="1885950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895350" y="7024302"/>
            <a:ext cx="1473381" cy="171964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7344277" y="0"/>
            <a:ext cx="11514873" cy="10746771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5" name="TextBox 5"/>
          <p:cNvSpPr txBox="1"/>
          <p:nvPr/>
        </p:nvSpPr>
        <p:spPr>
          <a:xfrm>
            <a:off x="8722930" y="1705332"/>
            <a:ext cx="2019244" cy="2379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4"/>
              </a:lnSpc>
            </a:pPr>
            <a:r>
              <a:rPr lang="en-US" sz="15720">
                <a:solidFill>
                  <a:srgbClr val="8C52FF"/>
                </a:solidFill>
                <a:latin typeface="Halant Medium Bold"/>
              </a:rPr>
              <a:t>2.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22930" y="4243692"/>
            <a:ext cx="7390701" cy="99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47"/>
              </a:lnSpc>
            </a:pPr>
            <a:r>
              <a:rPr lang="en-US" sz="6539">
                <a:solidFill>
                  <a:srgbClr val="3E04FF"/>
                </a:solidFill>
                <a:latin typeface="Halant Bold"/>
              </a:rPr>
              <a:t>Design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40"/>
          <a:stretch>
            <a:fillRect/>
          </a:stretch>
        </p:blipFill>
        <p:spPr>
          <a:xfrm rot="-5400000">
            <a:off x="16058150" y="1641266"/>
            <a:ext cx="682652" cy="171964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310944" y="-253012"/>
            <a:ext cx="3393781" cy="10793023"/>
          </a:xfrm>
          <a:prstGeom prst="rect">
            <a:avLst/>
          </a:prstGeom>
          <a:solidFill>
            <a:srgbClr val="8C52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24283" b="1991"/>
          <a:stretch>
            <a:fillRect/>
          </a:stretch>
        </p:blipFill>
        <p:spPr>
          <a:xfrm rot="-1544000">
            <a:off x="16629550" y="8749651"/>
            <a:ext cx="2502516" cy="1631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5539652" y="781442"/>
            <a:ext cx="1473381" cy="17196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159764"/>
            <a:ext cx="2371991" cy="304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769" r="769"/>
          <a:stretch>
            <a:fillRect/>
          </a:stretch>
        </p:blipFill>
        <p:spPr>
          <a:xfrm>
            <a:off x="3935987" y="2159764"/>
            <a:ext cx="2243421" cy="298373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t="2067"/>
          <a:stretch>
            <a:fillRect/>
          </a:stretch>
        </p:blipFill>
        <p:spPr>
          <a:xfrm>
            <a:off x="6694218" y="2159764"/>
            <a:ext cx="2231698" cy="299682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380851" y="2172849"/>
            <a:ext cx="2131240" cy="298373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5400000">
            <a:off x="11538039" y="2553322"/>
            <a:ext cx="3047000" cy="220970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214696" y="6067689"/>
            <a:ext cx="2606648" cy="287381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196839" y="6067689"/>
            <a:ext cx="2827376" cy="287381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765539" y="6215803"/>
            <a:ext cx="4520099" cy="261819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28700" y="781442"/>
            <a:ext cx="2296343" cy="104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8C52FF"/>
                </a:solidFill>
                <a:latin typeface="Halant Medium Bold"/>
              </a:rPr>
              <a:t>2.1.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87457" y="880066"/>
            <a:ext cx="2697062" cy="8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3E04FF"/>
                </a:solidFill>
                <a:latin typeface="Halant Bold"/>
              </a:rPr>
              <a:t>Sketch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571</Words>
  <Application>Microsoft Office PowerPoint</Application>
  <PresentationFormat>Personalizado</PresentationFormat>
  <Paragraphs>192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1" baseType="lpstr">
      <vt:lpstr>Halant Bold</vt:lpstr>
      <vt:lpstr>Halant Medium Bold</vt:lpstr>
      <vt:lpstr>Calibri</vt:lpstr>
      <vt:lpstr>Arial</vt:lpstr>
      <vt:lpstr>Halant Light</vt:lpstr>
      <vt:lpstr>Agency FB</vt:lpstr>
      <vt:lpstr>Clear Sans Regular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Burnz Buttly</dc:title>
  <cp:lastModifiedBy>Karen Milena Espitia Doncel</cp:lastModifiedBy>
  <cp:revision>16</cp:revision>
  <dcterms:created xsi:type="dcterms:W3CDTF">2006-08-16T00:00:00Z</dcterms:created>
  <dcterms:modified xsi:type="dcterms:W3CDTF">2020-05-18T15:02:15Z</dcterms:modified>
  <dc:identifier>DAD8RHG9Lcs</dc:identifier>
</cp:coreProperties>
</file>